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13"/>
  </p:notesMasterIdLst>
  <p:sldIdLst>
    <p:sldId id="256" r:id="rId2"/>
    <p:sldId id="266" r:id="rId3"/>
    <p:sldId id="257" r:id="rId4"/>
    <p:sldId id="269" r:id="rId5"/>
    <p:sldId id="260" r:id="rId6"/>
    <p:sldId id="268" r:id="rId7"/>
    <p:sldId id="261" r:id="rId8"/>
    <p:sldId id="262" r:id="rId9"/>
    <p:sldId id="265" r:id="rId10"/>
    <p:sldId id="263" r:id="rId11"/>
    <p:sldId id="267" r:id="rId1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744" userDrawn="1">
          <p15:clr>
            <a:srgbClr val="A4A3A4"/>
          </p15:clr>
        </p15:guide>
        <p15:guide id="3" orient="horz" pos="3974">
          <p15:clr>
            <a:srgbClr val="A4A3A4"/>
          </p15:clr>
        </p15:guide>
        <p15:guide id="4" pos="7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85252" autoAdjust="0"/>
  </p:normalViewPr>
  <p:slideViewPr>
    <p:cSldViewPr>
      <p:cViewPr varScale="1">
        <p:scale>
          <a:sx n="88" d="100"/>
          <a:sy n="88" d="100"/>
        </p:scale>
        <p:origin x="858" y="90"/>
      </p:cViewPr>
      <p:guideLst>
        <p:guide orient="horz" pos="2160"/>
        <p:guide pos="744"/>
        <p:guide orient="horz" pos="3974"/>
        <p:guide pos="768"/>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220710-031B-49D8-9EB8-9EF19EC775B0}" type="datetimeFigureOut">
              <a:rPr kumimoji="1" lang="ja-JP" altLang="en-US" smtClean="0"/>
              <a:t>2016/4/27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A85C0B-11E6-4280-A981-7A1DE78C6907}" type="slidenum">
              <a:rPr kumimoji="1" lang="ja-JP" altLang="en-US" smtClean="0"/>
              <a:t>‹#›</a:t>
            </a:fld>
            <a:endParaRPr kumimoji="1" lang="ja-JP" altLang="en-US"/>
          </a:p>
        </p:txBody>
      </p:sp>
    </p:spTree>
    <p:extLst>
      <p:ext uri="{BB962C8B-B14F-4D97-AF65-F5344CB8AC3E}">
        <p14:creationId xmlns:p14="http://schemas.microsoft.com/office/powerpoint/2010/main" val="275241762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私達の体は、何十兆という数の細胞からできています。この細胞の中には、核、ミトコンドリア、リソソーム、ゴルジ体など様々な機能を持った細胞小器官という構造体があります。特に、核の中に含まれている染色体は</a:t>
            </a:r>
            <a:r>
              <a:rPr kumimoji="1" lang="en-US" altLang="ja-JP" dirty="0" smtClean="0"/>
              <a:t>DNA</a:t>
            </a:r>
            <a:r>
              <a:rPr kumimoji="1" lang="ja-JP" altLang="en-US" dirty="0" smtClean="0"/>
              <a:t>からできており、この</a:t>
            </a:r>
            <a:r>
              <a:rPr kumimoji="1" lang="en-US" altLang="ja-JP" dirty="0" smtClean="0"/>
              <a:t>DNA</a:t>
            </a:r>
            <a:r>
              <a:rPr kumimoji="1" lang="ja-JP" altLang="en-US" dirty="0" smtClean="0"/>
              <a:t>の中に遺伝子が含まれています。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37A85C0B-11E6-4280-A981-7A1DE78C6907}" type="slidenum">
              <a:rPr kumimoji="1" lang="ja-JP" altLang="en-US" smtClean="0"/>
              <a:t>2</a:t>
            </a:fld>
            <a:endParaRPr kumimoji="1" lang="ja-JP" altLang="en-US"/>
          </a:p>
        </p:txBody>
      </p:sp>
    </p:spTree>
    <p:extLst>
      <p:ext uri="{BB962C8B-B14F-4D97-AF65-F5344CB8AC3E}">
        <p14:creationId xmlns:p14="http://schemas.microsoft.com/office/powerpoint/2010/main" val="839204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7650"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lang="ja-JP" altLang="en-US" dirty="0" smtClean="0"/>
              <a:t>最後にこの後の実験の流れです。</a:t>
            </a:r>
          </a:p>
        </p:txBody>
      </p:sp>
      <p:sp>
        <p:nvSpPr>
          <p:cNvPr id="4" name="スライド番号プレースホルダー 3"/>
          <p:cNvSpPr>
            <a:spLocks noGrp="1"/>
          </p:cNvSpPr>
          <p:nvPr>
            <p:ph type="sldNum" sz="quarter" idx="5"/>
          </p:nvPr>
        </p:nvSpPr>
        <p:spPr/>
        <p:txBody>
          <a:bodyPr/>
          <a:lstStyle/>
          <a:p>
            <a:pPr>
              <a:defRPr/>
            </a:pPr>
            <a:fld id="{AF25CDEE-A410-40D7-9900-192C3ABB520F}" type="slidenum">
              <a:rPr lang="ja-JP" altLang="en-US" smtClean="0"/>
              <a:pPr>
                <a:defRPr/>
              </a:pPr>
              <a:t>11</a:t>
            </a:fld>
            <a:endParaRPr lang="ja-JP" altLang="en-US"/>
          </a:p>
        </p:txBody>
      </p:sp>
    </p:spTree>
    <p:extLst>
      <p:ext uri="{BB962C8B-B14F-4D97-AF65-F5344CB8AC3E}">
        <p14:creationId xmlns:p14="http://schemas.microsoft.com/office/powerpoint/2010/main" val="2641350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この遺伝子が機能を発揮するには転写・翻訳という過程が必要です。</a:t>
            </a:r>
            <a:r>
              <a:rPr kumimoji="1" lang="en-US" altLang="ja-JP" dirty="0" smtClean="0"/>
              <a:t>DNA</a:t>
            </a:r>
            <a:r>
              <a:rPr kumimoji="1" lang="ja-JP" altLang="en-US" dirty="0" smtClean="0"/>
              <a:t>が転写という作業を受けると</a:t>
            </a:r>
            <a:r>
              <a:rPr kumimoji="1" lang="en-US" altLang="ja-JP" dirty="0" smtClean="0"/>
              <a:t>mRNA</a:t>
            </a:r>
            <a:r>
              <a:rPr kumimoji="1" lang="ja-JP" altLang="en-US" dirty="0" smtClean="0"/>
              <a:t>が作られ、この</a:t>
            </a:r>
            <a:r>
              <a:rPr kumimoji="1" lang="en-US" altLang="ja-JP" dirty="0" smtClean="0"/>
              <a:t>mRNA</a:t>
            </a:r>
            <a:r>
              <a:rPr kumimoji="1" lang="ja-JP" altLang="en-US" dirty="0" smtClean="0"/>
              <a:t>を設計図としてタンパク質が合成されます。タンパク質が作られる段階を翻訳と言い、細胞の中では様々な働きをするタンパク質が作られています。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37A85C0B-11E6-4280-A981-7A1DE78C6907}" type="slidenum">
              <a:rPr kumimoji="1" lang="ja-JP" altLang="en-US" smtClean="0"/>
              <a:t>3</a:t>
            </a:fld>
            <a:endParaRPr kumimoji="1" lang="ja-JP" altLang="en-US"/>
          </a:p>
        </p:txBody>
      </p:sp>
    </p:spTree>
    <p:extLst>
      <p:ext uri="{BB962C8B-B14F-4D97-AF65-F5344CB8AC3E}">
        <p14:creationId xmlns:p14="http://schemas.microsoft.com/office/powerpoint/2010/main" val="839204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遺伝子やタンパク質に異常が起こると細胞の性質が変わってしまいます。特に異常が起こった結果、無秩序な増殖を繰り返すようになったものががんと呼ばれています。それでは、無秩序な増殖とは具体的にどのようなものでしょうか？正常な細胞は一層に広がって増殖し、ある細胞と他の細胞とが接触した時点で増殖が止まります。これを接触増殖阻止</a:t>
            </a:r>
            <a:r>
              <a:rPr kumimoji="1" lang="en-US" altLang="ja-JP" dirty="0" smtClean="0"/>
              <a:t>(contact inhibition)</a:t>
            </a:r>
            <a:r>
              <a:rPr kumimoji="1" lang="ja-JP" altLang="en-US" dirty="0" smtClean="0"/>
              <a:t>といいます。しかし、がん細胞ではこの接触増殖阻止の機能が消失してしまっており、細胞と細胞が接触しても増殖し続けていきます。この接触増殖阻止において重要な役割を果たしているのが細胞同士の接着や細胞の形態維持に寄与しているタンパク質に異常が起こって機能が低下することが大きな原因です。私達はこのうち、コネキシンというタンパク質に注目して研究を行ってきました。</a:t>
            </a:r>
            <a:endParaRPr kumimoji="1" lang="ja-JP" altLang="en-US" dirty="0"/>
          </a:p>
        </p:txBody>
      </p:sp>
      <p:sp>
        <p:nvSpPr>
          <p:cNvPr id="4" name="スライド番号プレースホルダー 3"/>
          <p:cNvSpPr>
            <a:spLocks noGrp="1"/>
          </p:cNvSpPr>
          <p:nvPr>
            <p:ph type="sldNum" sz="quarter" idx="10"/>
          </p:nvPr>
        </p:nvSpPr>
        <p:spPr/>
        <p:txBody>
          <a:bodyPr/>
          <a:lstStyle/>
          <a:p>
            <a:fld id="{37A85C0B-11E6-4280-A981-7A1DE78C6907}" type="slidenum">
              <a:rPr kumimoji="1" lang="ja-JP" altLang="en-US" smtClean="0"/>
              <a:t>4</a:t>
            </a:fld>
            <a:endParaRPr kumimoji="1" lang="ja-JP" altLang="en-US"/>
          </a:p>
        </p:txBody>
      </p:sp>
    </p:spTree>
    <p:extLst>
      <p:ext uri="{BB962C8B-B14F-4D97-AF65-F5344CB8AC3E}">
        <p14:creationId xmlns:p14="http://schemas.microsoft.com/office/powerpoint/2010/main" val="1177280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コネキシンは</a:t>
            </a:r>
            <a:r>
              <a:rPr kumimoji="1" lang="en-US" altLang="ja-JP" dirty="0" smtClean="0"/>
              <a:t>6</a:t>
            </a:r>
            <a:r>
              <a:rPr kumimoji="1" lang="ja-JP" altLang="en-US" dirty="0" smtClean="0"/>
              <a:t>つ集まって出来たヘミチャネルをコネキソンといい、隣り合った細胞のコネキソン同士が細胞膜上で結合するとギャップ結合ができます。ギャップ結合は細胞と細胞を接着させると同時に、細胞に必要な小さな分子を通す役割があり、細胞間で物質をやり取りするための重要な機能です。</a:t>
            </a:r>
          </a:p>
          <a:p>
            <a:r>
              <a:rPr kumimoji="1" lang="ja-JP" altLang="en-US" dirty="0" smtClean="0"/>
              <a:t>また、前のスライドでコネキシンのような細胞接着に関係するタンパク質の機能が異常になるとがんになるという話がありましたが、実際に多くのがん細胞でコネキシンの発現が少なく、ギャップ結合の機能が低下しています。また、コネキシンを増やしたがん細胞は増殖能力が低下するということから、コネキシンはがんを抑制する働きがあると言わ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37A85C0B-11E6-4280-A981-7A1DE78C6907}" type="slidenum">
              <a:rPr kumimoji="1" lang="ja-JP" altLang="en-US" smtClean="0"/>
              <a:t>5</a:t>
            </a:fld>
            <a:endParaRPr kumimoji="1" lang="ja-JP" altLang="en-US"/>
          </a:p>
        </p:txBody>
      </p:sp>
    </p:spTree>
    <p:extLst>
      <p:ext uri="{BB962C8B-B14F-4D97-AF65-F5344CB8AC3E}">
        <p14:creationId xmlns:p14="http://schemas.microsoft.com/office/powerpoint/2010/main" val="1468646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は、正常な肝臓の組織と肝がんの組織の写真になります。まず上の写真はコネキシンを染色していますが、正常な肝臓の組織では細胞と細胞の間に線状にコネキシンの発現が認められます。これらのコネキシンはギャップ結合を形成していると考えられます。一方肝がんの組織では細胞と細胞の間にそのようなコネキシンの発現は認められません。下の写真は、ギャップ結合の機能を蛍光色素の広がり具合で評価した実験のものです。この実験の原理はここでは説明しませんが、これから行う</a:t>
            </a:r>
            <a:r>
              <a:rPr kumimoji="1" lang="en-US" altLang="ja-JP" dirty="0" smtClean="0"/>
              <a:t>Scrape-loading assay</a:t>
            </a:r>
            <a:r>
              <a:rPr kumimoji="1" lang="ja-JP" altLang="en-US" dirty="0" smtClean="0"/>
              <a:t>という実験と似た原理を利用しています。正常な肝臓の組織では蛍光色素が拡がっておりギャップ結合が機能していることが確認できるのに対し、肝がんの組織では、蛍光色素は一カ所に留まっており、ギャップ結合の機能がないことがわかります。</a:t>
            </a:r>
            <a:endParaRPr kumimoji="1" lang="ja-JP" altLang="en-US" dirty="0"/>
          </a:p>
        </p:txBody>
      </p:sp>
      <p:sp>
        <p:nvSpPr>
          <p:cNvPr id="4" name="スライド番号プレースホルダー 3"/>
          <p:cNvSpPr>
            <a:spLocks noGrp="1"/>
          </p:cNvSpPr>
          <p:nvPr>
            <p:ph type="sldNum" sz="quarter" idx="10"/>
          </p:nvPr>
        </p:nvSpPr>
        <p:spPr/>
        <p:txBody>
          <a:bodyPr/>
          <a:lstStyle/>
          <a:p>
            <a:fld id="{37A85C0B-11E6-4280-A981-7A1DE78C6907}" type="slidenum">
              <a:rPr kumimoji="1" lang="ja-JP" altLang="en-US" smtClean="0"/>
              <a:t>6</a:t>
            </a:fld>
            <a:endParaRPr kumimoji="1" lang="ja-JP" altLang="en-US"/>
          </a:p>
        </p:txBody>
      </p:sp>
    </p:spTree>
    <p:extLst>
      <p:ext uri="{BB962C8B-B14F-4D97-AF65-F5344CB8AC3E}">
        <p14:creationId xmlns:p14="http://schemas.microsoft.com/office/powerpoint/2010/main" val="532444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355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lang="ja-JP" altLang="en-US" dirty="0" smtClean="0"/>
              <a:t>今回は肝がんではなく悪性中皮腫というがんの細胞を使って実験しますが、この悪性中皮腫について紹介します。心臓を覆う心膜、肺を覆う胸膜、胃腸や肝臓を覆う腹膜を作っている中皮という細胞ががんになってしまったものを悪性中皮腫といいます。アスベスト（石綿）という物質を吸い込むことが主な原因です。病気にかかってからどの位で病気が進行するのか、治療したら治るのか、といった見通しのことを「予後」と言いますが、悪性中皮腫は残念ながらこの予後が極めて悪いです。具体的には、悪性中皮腫であると診断されてから</a:t>
            </a:r>
            <a:r>
              <a:rPr lang="en-US" altLang="ja-JP" dirty="0" smtClean="0"/>
              <a:t>1</a:t>
            </a:r>
            <a:r>
              <a:rPr lang="ja-JP" altLang="en-US" dirty="0" smtClean="0"/>
              <a:t>年後に生存している確率は</a:t>
            </a:r>
            <a:r>
              <a:rPr lang="en-US" altLang="ja-JP" dirty="0" smtClean="0"/>
              <a:t>40%</a:t>
            </a:r>
            <a:r>
              <a:rPr lang="ja-JP" altLang="en-US" dirty="0" smtClean="0"/>
              <a:t>程度、</a:t>
            </a:r>
            <a:r>
              <a:rPr lang="en-US" altLang="ja-JP" dirty="0" smtClean="0"/>
              <a:t>5</a:t>
            </a:r>
            <a:r>
              <a:rPr lang="ja-JP" altLang="en-US" dirty="0" smtClean="0"/>
              <a:t>年後に生存している確率は</a:t>
            </a:r>
            <a:r>
              <a:rPr lang="en-US" altLang="ja-JP" dirty="0" smtClean="0"/>
              <a:t>5%</a:t>
            </a:r>
            <a:r>
              <a:rPr lang="ja-JP" altLang="en-US" dirty="0" smtClean="0"/>
              <a:t>程度であると報告されています。そこで私達は、悪性中皮腫でコネキシンが減少しギャップ結合の機能が低下しているという報告に注目し、コネキシンを増やすことで悪性中皮腫の増殖を抑えることができないかと考え、研究を行ってきました。</a:t>
            </a:r>
          </a:p>
        </p:txBody>
      </p:sp>
      <p:sp>
        <p:nvSpPr>
          <p:cNvPr id="4" name="スライド番号プレースホルダー 3"/>
          <p:cNvSpPr>
            <a:spLocks noGrp="1"/>
          </p:cNvSpPr>
          <p:nvPr>
            <p:ph type="sldNum" sz="quarter" idx="5"/>
          </p:nvPr>
        </p:nvSpPr>
        <p:spPr/>
        <p:txBody>
          <a:bodyPr/>
          <a:lstStyle/>
          <a:p>
            <a:pPr>
              <a:defRPr/>
            </a:pPr>
            <a:fld id="{27CDC896-BA85-4BA1-BF6E-C3AA8CB15353}" type="slidenum">
              <a:rPr lang="ja-JP" altLang="en-US" smtClean="0"/>
              <a:pPr>
                <a:defRPr/>
              </a:pPr>
              <a:t>7</a:t>
            </a:fld>
            <a:endParaRPr lang="ja-JP" altLang="en-US"/>
          </a:p>
        </p:txBody>
      </p:sp>
    </p:spTree>
    <p:extLst>
      <p:ext uri="{BB962C8B-B14F-4D97-AF65-F5344CB8AC3E}">
        <p14:creationId xmlns:p14="http://schemas.microsoft.com/office/powerpoint/2010/main" val="1864393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7650"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lang="ja-JP" altLang="en-US" dirty="0" smtClean="0"/>
              <a:t>本日の実験では、私達が研究で使っている悪性中皮腫細胞を使い、ギャップ結合の機能を調べてみます。使う細胞はヒトの悪性中皮腫細胞である</a:t>
            </a:r>
            <a:r>
              <a:rPr lang="en-US" altLang="ja-JP" dirty="0" smtClean="0"/>
              <a:t>H28</a:t>
            </a:r>
            <a:r>
              <a:rPr lang="ja-JP" altLang="en-US" dirty="0" smtClean="0"/>
              <a:t>という細胞と、</a:t>
            </a:r>
            <a:r>
              <a:rPr lang="en-US" altLang="ja-JP" dirty="0" smtClean="0"/>
              <a:t>H28</a:t>
            </a:r>
            <a:r>
              <a:rPr lang="ja-JP" altLang="en-US" dirty="0" smtClean="0"/>
              <a:t>細胞のコネキシンを増やした</a:t>
            </a:r>
            <a:r>
              <a:rPr lang="en-US" altLang="ja-JP" dirty="0" smtClean="0"/>
              <a:t>H28-T</a:t>
            </a:r>
            <a:r>
              <a:rPr lang="ja-JP" altLang="en-US" dirty="0" smtClean="0"/>
              <a:t>という細胞の</a:t>
            </a:r>
            <a:r>
              <a:rPr lang="en-US" altLang="ja-JP" dirty="0" smtClean="0"/>
              <a:t>2</a:t>
            </a:r>
            <a:r>
              <a:rPr lang="ja-JP" altLang="en-US" dirty="0" smtClean="0"/>
              <a:t>種類です。</a:t>
            </a:r>
            <a:r>
              <a:rPr lang="en-US" altLang="ja-JP" dirty="0" smtClean="0"/>
              <a:t>Scrape-loading assay</a:t>
            </a:r>
            <a:r>
              <a:rPr lang="ja-JP" altLang="en-US" dirty="0" smtClean="0"/>
              <a:t>という方法を使ってこの</a:t>
            </a:r>
            <a:r>
              <a:rPr lang="en-US" altLang="ja-JP" dirty="0" smtClean="0"/>
              <a:t>2</a:t>
            </a:r>
            <a:r>
              <a:rPr lang="ja-JP" altLang="en-US" dirty="0" smtClean="0"/>
              <a:t>種類の細胞のギャップ結合の機能を調べます。</a:t>
            </a:r>
          </a:p>
        </p:txBody>
      </p:sp>
      <p:sp>
        <p:nvSpPr>
          <p:cNvPr id="4" name="スライド番号プレースホルダー 3"/>
          <p:cNvSpPr>
            <a:spLocks noGrp="1"/>
          </p:cNvSpPr>
          <p:nvPr>
            <p:ph type="sldNum" sz="quarter" idx="5"/>
          </p:nvPr>
        </p:nvSpPr>
        <p:spPr/>
        <p:txBody>
          <a:bodyPr/>
          <a:lstStyle/>
          <a:p>
            <a:pPr>
              <a:defRPr/>
            </a:pPr>
            <a:fld id="{AF25CDEE-A410-40D7-9900-192C3ABB520F}" type="slidenum">
              <a:rPr lang="ja-JP" altLang="en-US" smtClean="0"/>
              <a:pPr>
                <a:defRPr/>
              </a:pPr>
              <a:t>8</a:t>
            </a:fld>
            <a:endParaRPr lang="ja-JP" altLang="en-US"/>
          </a:p>
        </p:txBody>
      </p:sp>
    </p:spTree>
    <p:extLst>
      <p:ext uri="{BB962C8B-B14F-4D97-AF65-F5344CB8AC3E}">
        <p14:creationId xmlns:p14="http://schemas.microsoft.com/office/powerpoint/2010/main" val="3269162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Scrape-loading</a:t>
            </a:r>
            <a:r>
              <a:rPr kumimoji="1" lang="en-US" altLang="ja-JP" baseline="0" dirty="0" smtClean="0"/>
              <a:t> assay</a:t>
            </a:r>
            <a:r>
              <a:rPr kumimoji="1" lang="ja-JP" altLang="en-US" baseline="0" dirty="0" smtClean="0"/>
              <a:t>の原理と方法について説明します。この実験では、</a:t>
            </a:r>
            <a:r>
              <a:rPr kumimoji="1" lang="en-US" altLang="ja-JP" baseline="0" dirty="0" smtClean="0"/>
              <a:t>GJ</a:t>
            </a:r>
            <a:r>
              <a:rPr kumimoji="1" lang="ja-JP" altLang="en-US" baseline="0" dirty="0" smtClean="0"/>
              <a:t>を通過することができる</a:t>
            </a:r>
            <a:r>
              <a:rPr kumimoji="1" lang="en-US" altLang="ja-JP" baseline="0" dirty="0" smtClean="0"/>
              <a:t>6-carboxyfluorescein</a:t>
            </a:r>
            <a:r>
              <a:rPr kumimoji="1" lang="ja-JP" altLang="en-US" baseline="0" dirty="0" smtClean="0"/>
              <a:t>と</a:t>
            </a:r>
            <a:r>
              <a:rPr kumimoji="1" lang="en-US" altLang="ja-JP" baseline="0" dirty="0" smtClean="0"/>
              <a:t>GJ</a:t>
            </a:r>
            <a:r>
              <a:rPr kumimoji="1" lang="ja-JP" altLang="en-US" baseline="0" dirty="0" smtClean="0"/>
              <a:t>を通過することのできない</a:t>
            </a:r>
            <a:r>
              <a:rPr kumimoji="1" lang="en-US" altLang="ja-JP" baseline="0" dirty="0" smtClean="0"/>
              <a:t>dextran, </a:t>
            </a:r>
            <a:r>
              <a:rPr kumimoji="1" lang="en-US" altLang="ja-JP" baseline="0" dirty="0" err="1" smtClean="0"/>
              <a:t>tetramethylrhodamine</a:t>
            </a:r>
            <a:r>
              <a:rPr kumimoji="1" lang="ja-JP" altLang="en-US" baseline="0" dirty="0" smtClean="0"/>
              <a:t>という</a:t>
            </a:r>
            <a:r>
              <a:rPr kumimoji="1" lang="en-US" altLang="ja-JP" baseline="0" dirty="0" smtClean="0"/>
              <a:t>2</a:t>
            </a:r>
            <a:r>
              <a:rPr kumimoji="1" lang="ja-JP" altLang="en-US" baseline="0" dirty="0" smtClean="0"/>
              <a:t>種類の蛍光色素を使います。</a:t>
            </a:r>
            <a:r>
              <a:rPr kumimoji="1" lang="en-US" altLang="ja-JP" baseline="0" dirty="0" smtClean="0"/>
              <a:t>PBS</a:t>
            </a:r>
            <a:r>
              <a:rPr kumimoji="1" lang="ja-JP" altLang="en-US" baseline="0" dirty="0" smtClean="0"/>
              <a:t>（生理食塩液）で細胞のシャーレを</a:t>
            </a:r>
            <a:r>
              <a:rPr kumimoji="1" lang="en-US" altLang="ja-JP" baseline="0" dirty="0" smtClean="0"/>
              <a:t>2</a:t>
            </a:r>
            <a:r>
              <a:rPr kumimoji="1" lang="ja-JP" altLang="en-US" baseline="0" dirty="0" smtClean="0"/>
              <a:t>回洗浄した後、これらの蛍光色素を混ぜた溶液を加えてカミソリで線を引きます。カミソリで線を引くことで切られた細胞から蛍光色素が取り込まれます。</a:t>
            </a:r>
            <a:r>
              <a:rPr kumimoji="1" lang="en-US" altLang="ja-JP" baseline="0" dirty="0" smtClean="0"/>
              <a:t>3</a:t>
            </a:r>
            <a:r>
              <a:rPr kumimoji="1" lang="ja-JP" altLang="en-US" baseline="0" dirty="0" smtClean="0"/>
              <a:t>分間置いた後、</a:t>
            </a:r>
            <a:r>
              <a:rPr kumimoji="1" lang="en-US" altLang="ja-JP" baseline="0" dirty="0" smtClean="0"/>
              <a:t>PBS</a:t>
            </a:r>
            <a:r>
              <a:rPr kumimoji="1" lang="ja-JP" altLang="en-US" baseline="0" dirty="0" smtClean="0"/>
              <a:t>で</a:t>
            </a:r>
            <a:r>
              <a:rPr kumimoji="1" lang="en-US" altLang="ja-JP" baseline="0" dirty="0" smtClean="0"/>
              <a:t>3</a:t>
            </a:r>
            <a:r>
              <a:rPr kumimoji="1" lang="ja-JP" altLang="en-US" baseline="0" dirty="0" smtClean="0"/>
              <a:t>回洗浄し、細胞固定液を加えて</a:t>
            </a:r>
            <a:r>
              <a:rPr kumimoji="1" lang="en-US" altLang="ja-JP" baseline="0" dirty="0" smtClean="0"/>
              <a:t>1</a:t>
            </a:r>
            <a:r>
              <a:rPr kumimoji="1" lang="ja-JP" altLang="en-US" baseline="0" dirty="0" smtClean="0"/>
              <a:t>分間置きます。最後に</a:t>
            </a:r>
            <a:r>
              <a:rPr kumimoji="1" lang="en-US" altLang="ja-JP" baseline="0" dirty="0" smtClean="0"/>
              <a:t>PBS</a:t>
            </a:r>
            <a:r>
              <a:rPr kumimoji="1" lang="ja-JP" altLang="en-US" baseline="0" dirty="0" smtClean="0"/>
              <a:t>を加えて顕微鏡を観察します。この写真は</a:t>
            </a:r>
            <a:r>
              <a:rPr kumimoji="1" lang="en-US" altLang="ja-JP" baseline="0" dirty="0" smtClean="0"/>
              <a:t>GJ</a:t>
            </a:r>
            <a:r>
              <a:rPr kumimoji="1" lang="ja-JP" altLang="en-US" baseline="0" dirty="0" smtClean="0"/>
              <a:t>機能のある細胞のものです。</a:t>
            </a:r>
            <a:r>
              <a:rPr kumimoji="1" lang="en-US" altLang="ja-JP" baseline="0" dirty="0" smtClean="0"/>
              <a:t> dextran, </a:t>
            </a:r>
            <a:r>
              <a:rPr kumimoji="1" lang="en-US" altLang="ja-JP" baseline="0" dirty="0" err="1" smtClean="0"/>
              <a:t>tetramethylrhodamine</a:t>
            </a:r>
            <a:r>
              <a:rPr kumimoji="1" lang="ja-JP" altLang="en-US" baseline="0" dirty="0" smtClean="0"/>
              <a:t>は</a:t>
            </a:r>
            <a:r>
              <a:rPr kumimoji="1" lang="en-US" altLang="ja-JP" baseline="0" dirty="0" smtClean="0"/>
              <a:t>GJ</a:t>
            </a:r>
            <a:r>
              <a:rPr kumimoji="1" lang="ja-JP" altLang="en-US" baseline="0" dirty="0" smtClean="0"/>
              <a:t>を通過することが出来ないので、カミソリの切り口の部分の細胞に溜まります。一方、</a:t>
            </a:r>
            <a:r>
              <a:rPr kumimoji="1" lang="en-US" altLang="ja-JP" baseline="0" dirty="0" smtClean="0"/>
              <a:t>6-carboxyfluorescein</a:t>
            </a:r>
            <a:r>
              <a:rPr kumimoji="1" lang="ja-JP" altLang="en-US" baseline="0" dirty="0" smtClean="0"/>
              <a:t>は、</a:t>
            </a:r>
            <a:r>
              <a:rPr kumimoji="1" lang="en-US" altLang="ja-JP" baseline="0" dirty="0" smtClean="0"/>
              <a:t>GJ</a:t>
            </a:r>
            <a:r>
              <a:rPr kumimoji="1" lang="ja-JP" altLang="en-US" baseline="0" dirty="0" smtClean="0"/>
              <a:t>を通過することができるので、</a:t>
            </a:r>
            <a:r>
              <a:rPr kumimoji="1" lang="en-US" altLang="ja-JP" baseline="0" dirty="0" smtClean="0"/>
              <a:t>GJ</a:t>
            </a:r>
            <a:r>
              <a:rPr kumimoji="1" lang="ja-JP" altLang="en-US" baseline="0" dirty="0" smtClean="0"/>
              <a:t>機能のある細胞では、この色素が</a:t>
            </a:r>
            <a:r>
              <a:rPr kumimoji="1" lang="en-US" altLang="ja-JP" baseline="0" dirty="0" smtClean="0"/>
              <a:t>GJ</a:t>
            </a:r>
            <a:r>
              <a:rPr kumimoji="1" lang="ja-JP" altLang="en-US" baseline="0" dirty="0" smtClean="0"/>
              <a:t>を通って隣の細胞に移動していき、このようにカミソリによる切り口から拡がっていきます。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5C17D1D-D830-4A1C-BE91-EED39A927A13}" type="slidenum">
              <a:rPr lang="ja-JP" altLang="en-US" smtClean="0"/>
              <a:pPr>
                <a:defRPr/>
              </a:pPr>
              <a:t>9</a:t>
            </a:fld>
            <a:endParaRPr lang="ja-JP" altLang="en-US"/>
          </a:p>
        </p:txBody>
      </p:sp>
    </p:spTree>
    <p:extLst>
      <p:ext uri="{BB962C8B-B14F-4D97-AF65-F5344CB8AC3E}">
        <p14:creationId xmlns:p14="http://schemas.microsoft.com/office/powerpoint/2010/main" val="3338193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7650"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lang="ja-JP" altLang="en-US" dirty="0" smtClean="0"/>
              <a:t>今回行う実験では、蛍光顕微鏡という顕微鏡を使用しますが、その原理について簡単に説明します。「蛍光」とは、物質がある特定の波長の光（励起光）を吸収してそれを放出する時に出る光と定義されます。具体的には、こちらの図をみてほしいのですが、物質に励起光を当てるとその物質は高いエネルギーを持つことになります。しかし高いエネルギーを持った状態はとても不安定なので、すぐにそのエネルギーを放出します。この時に出る光のことを蛍光といい、蛍光顕微鏡はこの蛍光を検出してみたい物を観察します。</a:t>
            </a:r>
          </a:p>
        </p:txBody>
      </p:sp>
      <p:sp>
        <p:nvSpPr>
          <p:cNvPr id="4" name="スライド番号プレースホルダー 3"/>
          <p:cNvSpPr>
            <a:spLocks noGrp="1"/>
          </p:cNvSpPr>
          <p:nvPr>
            <p:ph type="sldNum" sz="quarter" idx="5"/>
          </p:nvPr>
        </p:nvSpPr>
        <p:spPr/>
        <p:txBody>
          <a:bodyPr/>
          <a:lstStyle/>
          <a:p>
            <a:pPr>
              <a:defRPr/>
            </a:pPr>
            <a:fld id="{AF25CDEE-A410-40D7-9900-192C3ABB520F}" type="slidenum">
              <a:rPr lang="ja-JP" altLang="en-US" smtClean="0"/>
              <a:pPr>
                <a:defRPr/>
              </a:pPr>
              <a:t>10</a:t>
            </a:fld>
            <a:endParaRPr lang="ja-JP" altLang="en-US"/>
          </a:p>
        </p:txBody>
      </p:sp>
    </p:spTree>
    <p:extLst>
      <p:ext uri="{BB962C8B-B14F-4D97-AF65-F5344CB8AC3E}">
        <p14:creationId xmlns:p14="http://schemas.microsoft.com/office/powerpoint/2010/main" val="4053679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1"/>
      </p:bgRef>
    </p:bg>
    <p:spTree>
      <p:nvGrpSpPr>
        <p:cNvPr id="1" name=""/>
        <p:cNvGrpSpPr/>
        <p:nvPr/>
      </p:nvGrpSpPr>
      <p:grpSpPr>
        <a:xfrm>
          <a:off x="0" y="0"/>
          <a:ext cx="0" cy="0"/>
          <a:chOff x="0" y="0"/>
          <a:chExt cx="0" cy="0"/>
        </a:xfrm>
      </p:grpSpPr>
      <p:sp>
        <p:nvSpPr>
          <p:cNvPr id="8" name="タイトル 7"/>
          <p:cNvSpPr>
            <a:spLocks noGrp="1"/>
          </p:cNvSpPr>
          <p:nvPr>
            <p:ph type="ctrTitle"/>
          </p:nvPr>
        </p:nvSpPr>
        <p:spPr>
          <a:xfrm>
            <a:off x="2286000" y="3124200"/>
            <a:ext cx="6172200" cy="1894362"/>
          </a:xfrm>
        </p:spPr>
        <p:txBody>
          <a:bodyPr/>
          <a:lstStyle>
            <a:lvl1pPr>
              <a:defRPr b="1">
                <a:latin typeface="ＭＳ Ｐゴシック" panose="020B0600070205080204" pitchFamily="50" charset="-128"/>
                <a:ea typeface="ＭＳ Ｐゴシック" panose="020B0600070205080204" pitchFamily="50" charset="-128"/>
              </a:defRPr>
            </a:lvl1pPr>
          </a:lstStyle>
          <a:p>
            <a:r>
              <a:rPr kumimoji="0" lang="ja-JP" altLang="en-US" dirty="0" smtClean="0"/>
              <a:t>マスター タイトルの書式設定</a:t>
            </a:r>
            <a:endParaRPr kumimoji="0" lang="en-US" dirty="0"/>
          </a:p>
        </p:txBody>
      </p:sp>
      <p:sp>
        <p:nvSpPr>
          <p:cNvPr id="9" name="サブタイトル 8"/>
          <p:cNvSpPr>
            <a:spLocks noGrp="1"/>
          </p:cNvSpPr>
          <p:nvPr>
            <p:ph type="subTitle" idx="1"/>
          </p:nvPr>
        </p:nvSpPr>
        <p:spPr>
          <a:xfrm>
            <a:off x="2286000" y="5003322"/>
            <a:ext cx="6172200" cy="1371600"/>
          </a:xfrm>
        </p:spPr>
        <p:txBody>
          <a:bodyPr/>
          <a:lstStyle>
            <a:lvl1pPr marL="0" indent="0" algn="l">
              <a:buNone/>
              <a:defRPr sz="1800" b="1">
                <a:solidFill>
                  <a:schemeClr val="tx2"/>
                </a:solidFill>
                <a:latin typeface="Calibri" panose="020F050202020403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dirty="0" smtClean="0"/>
              <a:t>マスター サブタイトルの書式設定</a:t>
            </a:r>
            <a:endParaRPr kumimoji="0" lang="en-US" dirty="0"/>
          </a:p>
        </p:txBody>
      </p:sp>
      <p:sp>
        <p:nvSpPr>
          <p:cNvPr id="28" name="日付プレースホルダー 27"/>
          <p:cNvSpPr>
            <a:spLocks noGrp="1"/>
          </p:cNvSpPr>
          <p:nvPr>
            <p:ph type="dt" sz="half" idx="10"/>
          </p:nvPr>
        </p:nvSpPr>
        <p:spPr bwMode="auto">
          <a:xfrm rot="5400000">
            <a:off x="7764621" y="1174097"/>
            <a:ext cx="2286000" cy="381000"/>
          </a:xfrm>
        </p:spPr>
        <p:txBody>
          <a:bodyPr/>
          <a:lstStyle/>
          <a:p>
            <a:fld id="{A1ED43AE-6884-40E7-80CA-402B98EECE6B}" type="datetimeFigureOut">
              <a:rPr kumimoji="1" lang="ja-JP" altLang="en-US" smtClean="0"/>
              <a:t>2016/4/27</a:t>
            </a:fld>
            <a:endParaRPr kumimoji="1" lang="ja-JP" altLang="en-US"/>
          </a:p>
        </p:txBody>
      </p:sp>
      <p:sp>
        <p:nvSpPr>
          <p:cNvPr id="17" name="フッター プレースホルダー 16"/>
          <p:cNvSpPr>
            <a:spLocks noGrp="1"/>
          </p:cNvSpPr>
          <p:nvPr>
            <p:ph type="ftr" sz="quarter" idx="11"/>
          </p:nvPr>
        </p:nvSpPr>
        <p:spPr bwMode="auto">
          <a:xfrm rot="5400000">
            <a:off x="7077269" y="4181669"/>
            <a:ext cx="3657600" cy="384048"/>
          </a:xfrm>
        </p:spPr>
        <p:txBody>
          <a:bodyPr/>
          <a:lstStyle/>
          <a:p>
            <a:endParaRPr kumimoji="1" lang="ja-JP" altLang="en-US"/>
          </a:p>
        </p:txBody>
      </p:sp>
      <p:sp>
        <p:nvSpPr>
          <p:cNvPr id="10" name="正方形/長方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正方形/長方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コネクタ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コネクタ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コネクタ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正方形/長方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円/楕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円/楕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円/楕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スライド番号プレースホルダー 28"/>
          <p:cNvSpPr>
            <a:spLocks noGrp="1"/>
          </p:cNvSpPr>
          <p:nvPr>
            <p:ph type="sldNum" sz="quarter" idx="12"/>
          </p:nvPr>
        </p:nvSpPr>
        <p:spPr bwMode="auto">
          <a:xfrm>
            <a:off x="1325544" y="4928702"/>
            <a:ext cx="609600" cy="517524"/>
          </a:xfrm>
        </p:spPr>
        <p:txBody>
          <a:bodyPr/>
          <a:lstStyle/>
          <a:p>
            <a:fld id="{F509AE66-0CF3-4D88-B8BD-F5BF6AE4C52E}" type="slidenum">
              <a:rPr kumimoji="1" lang="ja-JP" altLang="en-US" smtClean="0"/>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A1ED43AE-6884-40E7-80CA-402B98EECE6B}" type="datetimeFigureOut">
              <a:rPr kumimoji="1" lang="ja-JP" altLang="en-US" smtClean="0"/>
              <a:t>2016/4/27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509AE66-0CF3-4D88-B8BD-F5BF6AE4C52E}"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1676400"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A1ED43AE-6884-40E7-80CA-402B98EECE6B}" type="datetimeFigureOut">
              <a:rPr kumimoji="1" lang="ja-JP" altLang="en-US" smtClean="0"/>
              <a:t>2016/4/27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509AE66-0CF3-4D88-B8BD-F5BF6AE4C52E}"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8" name="コンテンツ プレースホルダー 7"/>
          <p:cNvSpPr>
            <a:spLocks noGrp="1"/>
          </p:cNvSpPr>
          <p:nvPr>
            <p:ph sz="quarter" idx="1"/>
          </p:nvPr>
        </p:nvSpPr>
        <p:spPr>
          <a:xfrm>
            <a:off x="457200" y="1600200"/>
            <a:ext cx="7467600" cy="4873752"/>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4"/>
          </p:nvPr>
        </p:nvSpPr>
        <p:spPr/>
        <p:txBody>
          <a:bodyPr rtlCol="0"/>
          <a:lstStyle/>
          <a:p>
            <a:fld id="{A1ED43AE-6884-40E7-80CA-402B98EECE6B}" type="datetimeFigureOut">
              <a:rPr kumimoji="1" lang="ja-JP" altLang="en-US" smtClean="0"/>
              <a:t>2016/4/27</a:t>
            </a:fld>
            <a:endParaRPr kumimoji="1" lang="ja-JP" altLang="en-US"/>
          </a:p>
        </p:txBody>
      </p:sp>
      <p:sp>
        <p:nvSpPr>
          <p:cNvPr id="10" name="フッター プレースホルダー 9"/>
          <p:cNvSpPr>
            <a:spLocks noGrp="1"/>
          </p:cNvSpPr>
          <p:nvPr>
            <p:ph type="ftr" sz="quarter" idx="16"/>
          </p:nvPr>
        </p:nvSpPr>
        <p:spPr/>
        <p:txBody>
          <a:bodyPr rtlCol="0"/>
          <a:lstStyle/>
          <a:p>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0" y="2895600"/>
            <a:ext cx="6172200" cy="2053590"/>
          </a:xfrm>
        </p:spPr>
        <p:txBody>
          <a:bodyPr/>
          <a:lstStyle>
            <a:lvl1pPr algn="l">
              <a:buNone/>
              <a:defRPr sz="3000" b="1" cap="small"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bwMode="auto">
          <a:xfrm rot="5400000">
            <a:off x="7763256" y="1170432"/>
            <a:ext cx="2286000" cy="381000"/>
          </a:xfrm>
        </p:spPr>
        <p:txBody>
          <a:bodyPr/>
          <a:lstStyle/>
          <a:p>
            <a:fld id="{A1ED43AE-6884-40E7-80CA-402B98EECE6B}" type="datetimeFigureOut">
              <a:rPr kumimoji="1" lang="ja-JP" altLang="en-US" smtClean="0"/>
              <a:t>2016/4/27</a:t>
            </a:fld>
            <a:endParaRPr kumimoji="1" lang="ja-JP" altLang="en-US"/>
          </a:p>
        </p:txBody>
      </p:sp>
      <p:sp>
        <p:nvSpPr>
          <p:cNvPr id="5" name="フッター プレースホルダー 4"/>
          <p:cNvSpPr>
            <a:spLocks noGrp="1"/>
          </p:cNvSpPr>
          <p:nvPr>
            <p:ph type="ftr" sz="quarter" idx="11"/>
          </p:nvPr>
        </p:nvSpPr>
        <p:spPr bwMode="auto">
          <a:xfrm rot="5400000">
            <a:off x="7077456" y="4178808"/>
            <a:ext cx="3657600" cy="384048"/>
          </a:xfrm>
        </p:spPr>
        <p:txBody>
          <a:bodyPr/>
          <a:lstStyle/>
          <a:p>
            <a:endParaRPr kumimoji="1" lang="ja-JP" altLang="en-US"/>
          </a:p>
        </p:txBody>
      </p:sp>
      <p:sp>
        <p:nvSpPr>
          <p:cNvPr id="9" name="正方形/長方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コネクタ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コネクタ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正方形/長方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円/楕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円/楕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円/楕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コネクタ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スライド番号プレースホルダー 5"/>
          <p:cNvSpPr>
            <a:spLocks noGrp="1"/>
          </p:cNvSpPr>
          <p:nvPr>
            <p:ph type="sldNum" sz="quarter" idx="12"/>
          </p:nvPr>
        </p:nvSpPr>
        <p:spPr bwMode="auto">
          <a:xfrm>
            <a:off x="1340616" y="4928702"/>
            <a:ext cx="609600" cy="517524"/>
          </a:xfrm>
        </p:spPr>
        <p:txBody>
          <a:bodyPr/>
          <a:lstStyle/>
          <a:p>
            <a:fld id="{F509AE66-0CF3-4D88-B8BD-F5BF6AE4C52E}"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fld id="{A1ED43AE-6884-40E7-80CA-402B98EECE6B}" type="datetimeFigureOut">
              <a:rPr kumimoji="1" lang="ja-JP" altLang="en-US" smtClean="0"/>
              <a:t>2016/4/27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509AE66-0CF3-4D88-B8BD-F5BF6AE4C52E}" type="slidenum">
              <a:rPr kumimoji="1" lang="ja-JP" altLang="en-US" smtClean="0"/>
              <a:t>‹#›</a:t>
            </a:fld>
            <a:endParaRPr kumimoji="1" lang="ja-JP" altLang="en-US"/>
          </a:p>
        </p:txBody>
      </p:sp>
      <p:sp>
        <p:nvSpPr>
          <p:cNvPr id="9" name="コンテンツ プレースホルダー 8"/>
          <p:cNvSpPr>
            <a:spLocks noGrp="1"/>
          </p:cNvSpPr>
          <p:nvPr>
            <p:ph sz="quarter" idx="1"/>
          </p:nvPr>
        </p:nvSpPr>
        <p:spPr>
          <a:xfrm>
            <a:off x="457200" y="1600200"/>
            <a:ext cx="36576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270248" y="1600200"/>
            <a:ext cx="36576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7543800" cy="1143000"/>
          </a:xfrm>
        </p:spPr>
        <p:txBody>
          <a:bodyPr anchor="b"/>
          <a:lstStyle>
            <a:lvl1pPr>
              <a:defRPr/>
            </a:lvl1pPr>
          </a:lstStyle>
          <a:p>
            <a:r>
              <a:rPr kumimoji="0" lang="ja-JP" altLang="en-US" smtClean="0"/>
              <a:t>マスター タイトルの書式設定</a:t>
            </a:r>
            <a:endParaRPr kumimoji="0" lang="en-US"/>
          </a:p>
        </p:txBody>
      </p:sp>
      <p:sp>
        <p:nvSpPr>
          <p:cNvPr id="7" name="日付プレースホルダー 6"/>
          <p:cNvSpPr>
            <a:spLocks noGrp="1"/>
          </p:cNvSpPr>
          <p:nvPr>
            <p:ph type="dt" sz="half" idx="10"/>
          </p:nvPr>
        </p:nvSpPr>
        <p:spPr/>
        <p:txBody>
          <a:bodyPr/>
          <a:lstStyle/>
          <a:p>
            <a:fld id="{A1ED43AE-6884-40E7-80CA-402B98EECE6B}" type="datetimeFigureOut">
              <a:rPr kumimoji="1" lang="ja-JP" altLang="en-US" smtClean="0"/>
              <a:t>2016/4/27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509AE66-0CF3-4D88-B8BD-F5BF6AE4C52E}" type="slidenum">
              <a:rPr kumimoji="1" lang="ja-JP" altLang="en-US" smtClean="0"/>
              <a:t>‹#›</a:t>
            </a:fld>
            <a:endParaRPr kumimoji="1" lang="ja-JP" altLang="en-US"/>
          </a:p>
        </p:txBody>
      </p:sp>
      <p:sp>
        <p:nvSpPr>
          <p:cNvPr id="11" name="コンテンツ プレースホルダー 10"/>
          <p:cNvSpPr>
            <a:spLocks noGrp="1"/>
          </p:cNvSpPr>
          <p:nvPr>
            <p:ph sz="quarter" idx="2"/>
          </p:nvPr>
        </p:nvSpPr>
        <p:spPr>
          <a:xfrm>
            <a:off x="457200" y="2362200"/>
            <a:ext cx="3657600" cy="38862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quarter" idx="4"/>
          </p:nvPr>
        </p:nvSpPr>
        <p:spPr>
          <a:xfrm>
            <a:off x="4371975" y="2362200"/>
            <a:ext cx="3657600" cy="38862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2" name="テキスト プレースホルダー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
        <p:nvSpPr>
          <p:cNvPr id="14" name="テキスト プレースホルダー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6" name="日付プレースホルダー 5"/>
          <p:cNvSpPr>
            <a:spLocks noGrp="1"/>
          </p:cNvSpPr>
          <p:nvPr>
            <p:ph type="dt" sz="half" idx="10"/>
          </p:nvPr>
        </p:nvSpPr>
        <p:spPr/>
        <p:txBody>
          <a:bodyPr rtlCol="0"/>
          <a:lstStyle/>
          <a:p>
            <a:fld id="{A1ED43AE-6884-40E7-80CA-402B98EECE6B}" type="datetimeFigureOut">
              <a:rPr kumimoji="1" lang="ja-JP" altLang="en-US" smtClean="0"/>
              <a:t>2016/4/27</a:t>
            </a:fld>
            <a:endParaRPr kumimoji="1" lang="ja-JP" altLang="en-US"/>
          </a:p>
        </p:txBody>
      </p:sp>
      <p:sp>
        <p:nvSpPr>
          <p:cNvPr id="7" name="スライド番号プレースホルダー 6"/>
          <p:cNvSpPr>
            <a:spLocks noGrp="1"/>
          </p:cNvSpPr>
          <p:nvPr>
            <p:ph type="sldNum" sz="quarter" idx="11"/>
          </p:nvPr>
        </p:nvSpPr>
        <p:spPr/>
        <p:txBody>
          <a:bodyPr rtlCol="0"/>
          <a:lstStyle/>
          <a:p>
            <a:fld id="{F509AE66-0CF3-4D88-B8BD-F5BF6AE4C52E}" type="slidenum">
              <a:rPr kumimoji="1" lang="ja-JP" altLang="en-US" smtClean="0"/>
              <a:t>‹#›</a:t>
            </a:fld>
            <a:endParaRPr kumimoji="1" lang="ja-JP" altLang="en-US"/>
          </a:p>
        </p:txBody>
      </p:sp>
      <p:sp>
        <p:nvSpPr>
          <p:cNvPr id="8" name="フッター プレースホルダー 7"/>
          <p:cNvSpPr>
            <a:spLocks noGrp="1"/>
          </p:cNvSpPr>
          <p:nvPr>
            <p:ph type="ftr" sz="quarter" idx="12"/>
          </p:nvPr>
        </p:nvSpPr>
        <p:spPr/>
        <p:txBody>
          <a:bodyPr rtlCol="0"/>
          <a:lstStyle/>
          <a:p>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1ED43AE-6884-40E7-80CA-402B98EECE6B}" type="datetimeFigureOut">
              <a:rPr kumimoji="1" lang="ja-JP" altLang="en-US" smtClean="0"/>
              <a:t>2016/4/27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509AE66-0CF3-4D88-B8BD-F5BF6AE4C52E}"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1">
        <a:schemeClr val="bg1"/>
      </p:bgRef>
    </p:bg>
    <p:spTree>
      <p:nvGrpSpPr>
        <p:cNvPr id="1" name=""/>
        <p:cNvGrpSpPr/>
        <p:nvPr/>
      </p:nvGrpSpPr>
      <p:grpSpPr>
        <a:xfrm>
          <a:off x="0" y="0"/>
          <a:ext cx="0" cy="0"/>
          <a:chOff x="0" y="0"/>
          <a:chExt cx="0" cy="0"/>
        </a:xfrm>
      </p:grpSpPr>
      <p:sp>
        <p:nvSpPr>
          <p:cNvPr id="10" name="直線コネクタ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タイトル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8" name="直線コネクタ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コネクタ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コネクタ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正方形/長方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円/楕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コンテンツ プレースホルダー 17"/>
          <p:cNvSpPr>
            <a:spLocks noGrp="1"/>
          </p:cNvSpPr>
          <p:nvPr>
            <p:ph sz="quarter" idx="1"/>
          </p:nvPr>
        </p:nvSpPr>
        <p:spPr>
          <a:xfrm>
            <a:off x="304800" y="274320"/>
            <a:ext cx="5638800" cy="6327648"/>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1" name="日付プレースホルダー 20"/>
          <p:cNvSpPr>
            <a:spLocks noGrp="1"/>
          </p:cNvSpPr>
          <p:nvPr>
            <p:ph type="dt" sz="half" idx="14"/>
          </p:nvPr>
        </p:nvSpPr>
        <p:spPr/>
        <p:txBody>
          <a:bodyPr rtlCol="0"/>
          <a:lstStyle/>
          <a:p>
            <a:fld id="{A1ED43AE-6884-40E7-80CA-402B98EECE6B}" type="datetimeFigureOut">
              <a:rPr kumimoji="1" lang="ja-JP" altLang="en-US" smtClean="0"/>
              <a:t>2016/4/27</a:t>
            </a:fld>
            <a:endParaRPr kumimoji="1" lang="ja-JP" altLang="en-US"/>
          </a:p>
        </p:txBody>
      </p:sp>
      <p:sp>
        <p:nvSpPr>
          <p:cNvPr id="22" name="スライド番号プレースホルダー 21"/>
          <p:cNvSpPr>
            <a:spLocks noGrp="1"/>
          </p:cNvSpPr>
          <p:nvPr>
            <p:ph type="sldNum" sz="quarter" idx="15"/>
          </p:nvPr>
        </p:nvSpPr>
        <p:spPr/>
        <p:txBody>
          <a:bodyPr rtlCol="0"/>
          <a:lstStyle/>
          <a:p>
            <a:fld id="{F509AE66-0CF3-4D88-B8BD-F5BF6AE4C52E}" type="slidenum">
              <a:rPr kumimoji="1" lang="ja-JP" altLang="en-US" smtClean="0"/>
              <a:t>‹#›</a:t>
            </a:fld>
            <a:endParaRPr kumimoji="1" lang="ja-JP" altLang="en-US"/>
          </a:p>
        </p:txBody>
      </p:sp>
      <p:sp>
        <p:nvSpPr>
          <p:cNvPr id="23" name="フッター プレースホルダー 22"/>
          <p:cNvSpPr>
            <a:spLocks noGrp="1"/>
          </p:cNvSpPr>
          <p:nvPr>
            <p:ph type="ftr" sz="quarter" idx="16"/>
          </p:nvPr>
        </p:nvSpPr>
        <p:spPr/>
        <p:txBody>
          <a:bodyPr rtlCol="0"/>
          <a:lstStyle/>
          <a:p>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直線コネクタ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円/楕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タイトル 1"/>
          <p:cNvSpPr>
            <a:spLocks noGrp="1"/>
          </p:cNvSpPr>
          <p:nvPr>
            <p:ph type="title"/>
          </p:nvPr>
        </p:nvSpPr>
        <p:spPr>
          <a:xfrm rot="5400000">
            <a:off x="3350133" y="3200400"/>
            <a:ext cx="6309360" cy="457200"/>
          </a:xfrm>
        </p:spPr>
        <p:txBody>
          <a:bodyPr anchor="b"/>
          <a:lstStyle>
            <a:lvl1pPr algn="l">
              <a:buNone/>
              <a:defRPr sz="2000" b="1"/>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ja-JP" altLang="en-US"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10" name="直線コネクタ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正方形/長方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コネクタ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コネクタ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コネクタ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付プレースホルダー 16"/>
          <p:cNvSpPr>
            <a:spLocks noGrp="1"/>
          </p:cNvSpPr>
          <p:nvPr>
            <p:ph type="dt" sz="half" idx="10"/>
          </p:nvPr>
        </p:nvSpPr>
        <p:spPr/>
        <p:txBody>
          <a:bodyPr rtlCol="0"/>
          <a:lstStyle/>
          <a:p>
            <a:fld id="{A1ED43AE-6884-40E7-80CA-402B98EECE6B}" type="datetimeFigureOut">
              <a:rPr kumimoji="1" lang="ja-JP" altLang="en-US" smtClean="0"/>
              <a:t>2016/4/27</a:t>
            </a:fld>
            <a:endParaRPr kumimoji="1" lang="ja-JP" altLang="en-US"/>
          </a:p>
        </p:txBody>
      </p:sp>
      <p:sp>
        <p:nvSpPr>
          <p:cNvPr id="18" name="スライド番号プレースホルダー 17"/>
          <p:cNvSpPr>
            <a:spLocks noGrp="1"/>
          </p:cNvSpPr>
          <p:nvPr>
            <p:ph type="sldNum" sz="quarter" idx="11"/>
          </p:nvPr>
        </p:nvSpPr>
        <p:spPr/>
        <p:txBody>
          <a:bodyPr rtlCol="0"/>
          <a:lstStyle/>
          <a:p>
            <a:fld id="{F509AE66-0CF3-4D88-B8BD-F5BF6AE4C52E}" type="slidenum">
              <a:rPr kumimoji="1" lang="ja-JP" altLang="en-US" smtClean="0"/>
              <a:t>‹#›</a:t>
            </a:fld>
            <a:endParaRPr kumimoji="1" lang="ja-JP" altLang="en-US"/>
          </a:p>
        </p:txBody>
      </p:sp>
      <p:sp>
        <p:nvSpPr>
          <p:cNvPr id="21" name="フッター プレースホルダー 20"/>
          <p:cNvSpPr>
            <a:spLocks noGrp="1"/>
          </p:cNvSpPr>
          <p:nvPr>
            <p:ph type="ftr" sz="quarter" idx="12"/>
          </p:nvPr>
        </p:nvSpPr>
        <p:spPr/>
        <p:txBody>
          <a:bodyPr rtlCol="0"/>
          <a:lstStyle/>
          <a:p>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コネクタ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タイトル プレースホルダー 21"/>
          <p:cNvSpPr>
            <a:spLocks noGrp="1"/>
          </p:cNvSpPr>
          <p:nvPr>
            <p:ph type="title"/>
          </p:nvPr>
        </p:nvSpPr>
        <p:spPr>
          <a:xfrm>
            <a:off x="457200" y="274638"/>
            <a:ext cx="7467600" cy="1143000"/>
          </a:xfrm>
          <a:prstGeom prst="rect">
            <a:avLst/>
          </a:prstGeom>
        </p:spPr>
        <p:txBody>
          <a:bodyPr vert="horz" anchor="b">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1ED43AE-6884-40E7-80CA-402B98EECE6B}" type="datetimeFigureOut">
              <a:rPr kumimoji="1" lang="ja-JP" altLang="en-US" smtClean="0"/>
              <a:t>2016/4/27</a:t>
            </a:fld>
            <a:endParaRPr kumimoji="1" lang="ja-JP" altLang="en-US"/>
          </a:p>
        </p:txBody>
      </p:sp>
      <p:sp>
        <p:nvSpPr>
          <p:cNvPr id="3" name="フッター プレースホルダー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kumimoji="1" lang="ja-JP" altLang="en-US"/>
          </a:p>
        </p:txBody>
      </p:sp>
      <p:sp>
        <p:nvSpPr>
          <p:cNvPr id="7" name="直線コネクタ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コネクタ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正方形/長方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スライド番号プレースホルダー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509AE66-0CF3-4D88-B8BD-F5BF6AE4C52E}"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1"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659476" y="1966686"/>
            <a:ext cx="6631797" cy="1894362"/>
          </a:xfrm>
        </p:spPr>
        <p:txBody>
          <a:bodyPr anchor="ctr">
            <a:normAutofit/>
          </a:bodyPr>
          <a:lstStyle/>
          <a:p>
            <a:r>
              <a:rPr lang="ja-JP" altLang="en-US" sz="4800" dirty="0" smtClean="0">
                <a:solidFill>
                  <a:schemeClr val="tx1"/>
                </a:solidFill>
              </a:rPr>
              <a:t>ギャップ結合の機能評価</a:t>
            </a:r>
            <a:endParaRPr kumimoji="1" lang="ja-JP" altLang="en-US" sz="4800" dirty="0">
              <a:solidFill>
                <a:schemeClr val="tx1"/>
              </a:solidFill>
            </a:endParaRPr>
          </a:p>
        </p:txBody>
      </p:sp>
      <p:sp>
        <p:nvSpPr>
          <p:cNvPr id="3" name="サブタイトル 2"/>
          <p:cNvSpPr>
            <a:spLocks noGrp="1"/>
          </p:cNvSpPr>
          <p:nvPr>
            <p:ph type="subTitle" idx="1"/>
          </p:nvPr>
        </p:nvSpPr>
        <p:spPr>
          <a:xfrm>
            <a:off x="1659476" y="2041702"/>
            <a:ext cx="2336460" cy="451194"/>
          </a:xfrm>
        </p:spPr>
        <p:txBody>
          <a:bodyPr>
            <a:noAutofit/>
          </a:bodyPr>
          <a:lstStyle/>
          <a:p>
            <a:r>
              <a:rPr lang="en-US" altLang="ja-JP" sz="2000" dirty="0">
                <a:solidFill>
                  <a:schemeClr val="tx1"/>
                </a:solidFill>
                <a:latin typeface="+mn-lt"/>
              </a:rPr>
              <a:t>H27.8.1</a:t>
            </a:r>
            <a:r>
              <a:rPr lang="ja-JP" altLang="en-US" sz="2000" dirty="0">
                <a:solidFill>
                  <a:schemeClr val="tx1"/>
                </a:solidFill>
                <a:latin typeface="+mj-ea"/>
              </a:rPr>
              <a:t>　体験学習</a:t>
            </a:r>
          </a:p>
          <a:p>
            <a:endParaRPr kumimoji="1" lang="ja-JP" altLang="en-US" sz="2000" dirty="0">
              <a:solidFill>
                <a:schemeClr val="tx1"/>
              </a:solidFill>
            </a:endParaRPr>
          </a:p>
        </p:txBody>
      </p:sp>
    </p:spTree>
    <p:extLst>
      <p:ext uri="{BB962C8B-B14F-4D97-AF65-F5344CB8AC3E}">
        <p14:creationId xmlns:p14="http://schemas.microsoft.com/office/powerpoint/2010/main" val="2025021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68563" y="1350325"/>
            <a:ext cx="8393072" cy="400110"/>
          </a:xfrm>
          <a:prstGeom prst="rect">
            <a:avLst/>
          </a:prstGeom>
          <a:noFill/>
        </p:spPr>
        <p:txBody>
          <a:bodyPr wrap="square" rtlCol="0">
            <a:spAutoFit/>
          </a:bodyPr>
          <a:lstStyle/>
          <a:p>
            <a:pPr algn="ctr"/>
            <a:r>
              <a:rPr lang="ja-JP" altLang="en-US" sz="2000" b="1" dirty="0" smtClean="0">
                <a:latin typeface="+mn-lt"/>
              </a:rPr>
              <a:t>物質がある特定の波長の光（励起光）を吸収して</a:t>
            </a:r>
            <a:r>
              <a:rPr lang="ja-JP" altLang="en-US" sz="2000" b="1" dirty="0">
                <a:latin typeface="+mn-lt"/>
              </a:rPr>
              <a:t>それ</a:t>
            </a:r>
            <a:r>
              <a:rPr lang="ja-JP" altLang="en-US" sz="2000" b="1" dirty="0" smtClean="0">
                <a:latin typeface="+mn-lt"/>
              </a:rPr>
              <a:t>を放出する時に出る光</a:t>
            </a:r>
            <a:endParaRPr lang="en-US" altLang="ja-JP" sz="2000" b="1" dirty="0"/>
          </a:p>
        </p:txBody>
      </p:sp>
      <p:sp>
        <p:nvSpPr>
          <p:cNvPr id="3" name="正方形/長方形 2"/>
          <p:cNvSpPr/>
          <p:nvPr/>
        </p:nvSpPr>
        <p:spPr>
          <a:xfrm>
            <a:off x="1874454" y="6169882"/>
            <a:ext cx="5387052" cy="307777"/>
          </a:xfrm>
          <a:prstGeom prst="rect">
            <a:avLst/>
          </a:prstGeom>
        </p:spPr>
        <p:txBody>
          <a:bodyPr wrap="none">
            <a:spAutoFit/>
          </a:bodyPr>
          <a:lstStyle/>
          <a:p>
            <a:pPr marL="0" indent="0" algn="just">
              <a:buNone/>
            </a:pPr>
            <a:r>
              <a:rPr lang="en-US" altLang="ja-JP" sz="1400" dirty="0">
                <a:solidFill>
                  <a:srgbClr val="000000"/>
                </a:solidFill>
                <a:latin typeface="+mn-lt"/>
              </a:rPr>
              <a:t>http://www-cc.gakushuin.ac.jp/~</a:t>
            </a:r>
            <a:r>
              <a:rPr lang="en-US" altLang="ja-JP" sz="1400" dirty="0" smtClean="0">
                <a:solidFill>
                  <a:srgbClr val="000000"/>
                </a:solidFill>
                <a:latin typeface="+mn-lt"/>
              </a:rPr>
              <a:t>e060105/mabuchilab/culture/fluo.pdf</a:t>
            </a:r>
            <a:endParaRPr lang="en-US" altLang="ja-JP" sz="1400" dirty="0">
              <a:solidFill>
                <a:srgbClr val="000000"/>
              </a:solidFill>
              <a:latin typeface="+mn-lt"/>
            </a:endParaRPr>
          </a:p>
        </p:txBody>
      </p:sp>
      <p:grpSp>
        <p:nvGrpSpPr>
          <p:cNvPr id="6" name="グループ化 5"/>
          <p:cNvGrpSpPr/>
          <p:nvPr/>
        </p:nvGrpSpPr>
        <p:grpSpPr>
          <a:xfrm>
            <a:off x="2140252" y="1870612"/>
            <a:ext cx="3712230" cy="4176952"/>
            <a:chOff x="2707128" y="2149087"/>
            <a:chExt cx="3712230" cy="4176952"/>
          </a:xfrm>
        </p:grpSpPr>
        <p:pic>
          <p:nvPicPr>
            <p:cNvPr id="2" name="図 1"/>
            <p:cNvPicPr>
              <a:picLocks noChangeAspect="1"/>
            </p:cNvPicPr>
            <p:nvPr/>
          </p:nvPicPr>
          <p:blipFill>
            <a:blip r:embed="rId3"/>
            <a:stretch>
              <a:fillRect/>
            </a:stretch>
          </p:blipFill>
          <p:spPr>
            <a:xfrm>
              <a:off x="2707128" y="2149087"/>
              <a:ext cx="3712230" cy="4176952"/>
            </a:xfrm>
            <a:prstGeom prst="rect">
              <a:avLst/>
            </a:prstGeom>
          </p:spPr>
        </p:pic>
        <p:sp>
          <p:nvSpPr>
            <p:cNvPr id="5" name="円/楕円 4"/>
            <p:cNvSpPr/>
            <p:nvPr/>
          </p:nvSpPr>
          <p:spPr>
            <a:xfrm>
              <a:off x="5237018" y="3844422"/>
              <a:ext cx="1180408" cy="4781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角丸四角形吹き出し 6"/>
          <p:cNvSpPr/>
          <p:nvPr/>
        </p:nvSpPr>
        <p:spPr bwMode="auto">
          <a:xfrm>
            <a:off x="4765487" y="4779068"/>
            <a:ext cx="3929648" cy="378977"/>
          </a:xfrm>
          <a:prstGeom prst="wedgeRoundRectCallout">
            <a:avLst>
              <a:gd name="adj1" fmla="val -36348"/>
              <a:gd name="adj2" fmla="val -241490"/>
              <a:gd name="adj3" fmla="val 16667"/>
            </a:avLst>
          </a:prstGeom>
          <a:ln/>
        </p:spPr>
        <p:style>
          <a:lnRef idx="1">
            <a:schemeClr val="accent2"/>
          </a:lnRef>
          <a:fillRef idx="2">
            <a:schemeClr val="accent2"/>
          </a:fillRef>
          <a:effectRef idx="1">
            <a:schemeClr val="accent2"/>
          </a:effectRef>
          <a:fontRef idx="minor">
            <a:schemeClr val="dk1"/>
          </a:fontRef>
        </p:style>
        <p:txBody>
          <a:bodyPr lIns="0" tIns="36000" rIns="0" bIns="36000" anchor="ctr"/>
          <a:lstStyle/>
          <a:p>
            <a:pPr algn="ctr">
              <a:defRPr/>
            </a:pPr>
            <a:r>
              <a:rPr lang="ja-JP" altLang="en-US" sz="2000" dirty="0" smtClean="0">
                <a:solidFill>
                  <a:schemeClr val="tx1"/>
                </a:solidFill>
              </a:rPr>
              <a:t>放出された蛍光を顕微鏡で観察する</a:t>
            </a:r>
            <a:endParaRPr lang="en-US" altLang="ja-JP" sz="2000" dirty="0" smtClean="0">
              <a:solidFill>
                <a:schemeClr val="tx1"/>
              </a:solidFill>
            </a:endParaRPr>
          </a:p>
        </p:txBody>
      </p:sp>
      <p:sp>
        <p:nvSpPr>
          <p:cNvPr id="9" name="タイトル 1"/>
          <p:cNvSpPr>
            <a:spLocks noGrp="1"/>
          </p:cNvSpPr>
          <p:nvPr>
            <p:ph type="title"/>
          </p:nvPr>
        </p:nvSpPr>
        <p:spPr>
          <a:xfrm>
            <a:off x="457200" y="274638"/>
            <a:ext cx="7467600" cy="634082"/>
          </a:xfrm>
        </p:spPr>
        <p:txBody>
          <a:bodyPr>
            <a:noAutofit/>
          </a:bodyPr>
          <a:lstStyle/>
          <a:p>
            <a:pPr lvl="0">
              <a:spcBef>
                <a:spcPts val="0"/>
              </a:spcBef>
            </a:pPr>
            <a:r>
              <a:rPr lang="ja-JP" altLang="en-US" sz="4000" cap="none" dirty="0" smtClean="0">
                <a:solidFill>
                  <a:prstClr val="black"/>
                </a:solidFill>
                <a:cs typeface="+mn-cs"/>
              </a:rPr>
              <a:t>蛍光とは</a:t>
            </a:r>
            <a:endParaRPr kumimoji="1" lang="ja-JP" altLang="en-US" sz="7200" dirty="0">
              <a:solidFill>
                <a:schemeClr val="tx1"/>
              </a:solidFill>
              <a:latin typeface="+mn-lt"/>
            </a:endParaRPr>
          </a:p>
        </p:txBody>
      </p:sp>
    </p:spTree>
    <p:extLst>
      <p:ext uri="{BB962C8B-B14F-4D97-AF65-F5344CB8AC3E}">
        <p14:creationId xmlns:p14="http://schemas.microsoft.com/office/powerpoint/2010/main" val="4101617310"/>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a:spLocks noGrp="1"/>
          </p:cNvSpPr>
          <p:nvPr>
            <p:ph type="title"/>
          </p:nvPr>
        </p:nvSpPr>
        <p:spPr>
          <a:xfrm>
            <a:off x="457200" y="274638"/>
            <a:ext cx="7467600" cy="634082"/>
          </a:xfrm>
        </p:spPr>
        <p:txBody>
          <a:bodyPr>
            <a:noAutofit/>
          </a:bodyPr>
          <a:lstStyle/>
          <a:p>
            <a:pPr lvl="0">
              <a:spcBef>
                <a:spcPts val="0"/>
              </a:spcBef>
            </a:pPr>
            <a:r>
              <a:rPr lang="ja-JP" altLang="en-US" sz="4000" cap="none" dirty="0" smtClean="0">
                <a:solidFill>
                  <a:prstClr val="black"/>
                </a:solidFill>
                <a:cs typeface="+mn-cs"/>
              </a:rPr>
              <a:t>実験の流れ</a:t>
            </a:r>
            <a:endParaRPr kumimoji="1" lang="ja-JP" altLang="en-US" sz="7200" dirty="0">
              <a:solidFill>
                <a:schemeClr val="tx1"/>
              </a:solidFill>
              <a:latin typeface="+mn-lt"/>
            </a:endParaRPr>
          </a:p>
        </p:txBody>
      </p:sp>
      <p:sp>
        <p:nvSpPr>
          <p:cNvPr id="10" name="テキスト ボックス 9"/>
          <p:cNvSpPr txBox="1"/>
          <p:nvPr/>
        </p:nvSpPr>
        <p:spPr>
          <a:xfrm>
            <a:off x="688574" y="1170403"/>
            <a:ext cx="7766853" cy="1826549"/>
          </a:xfrm>
          <a:prstGeom prst="rect">
            <a:avLst/>
          </a:prstGeom>
        </p:spPr>
        <p:txBody>
          <a:bodyPr vert="horz">
            <a:normAutofit/>
          </a:bodyPr>
          <a:lstStyle>
            <a:lvl1pPr marL="274320" indent="-274320">
              <a:spcBef>
                <a:spcPts val="600"/>
              </a:spcBef>
              <a:buClr>
                <a:schemeClr val="accent1"/>
              </a:buClr>
              <a:buSzPct val="70000"/>
              <a:buFont typeface="Wingdings"/>
              <a:buChar char=""/>
              <a:defRPr sz="2400">
                <a:solidFill>
                  <a:schemeClr val="tx1"/>
                </a:solidFill>
              </a:defRPr>
            </a:lvl1pPr>
            <a:lvl2pPr marL="640080" indent="-274320">
              <a:spcBef>
                <a:spcPct val="20000"/>
              </a:spcBef>
              <a:buClr>
                <a:schemeClr val="accent1"/>
              </a:buClr>
              <a:buSzPct val="80000"/>
              <a:buFont typeface="Wingdings 2"/>
              <a:buChar char=""/>
              <a:defRPr sz="2100">
                <a:solidFill>
                  <a:schemeClr val="tx1"/>
                </a:solidFill>
              </a:defRPr>
            </a:lvl2pPr>
            <a:lvl3pPr indent="-182880">
              <a:spcBef>
                <a:spcPct val="20000"/>
              </a:spcBef>
              <a:buClr>
                <a:schemeClr val="accent1">
                  <a:shade val="75000"/>
                </a:schemeClr>
              </a:buClr>
              <a:buSzPct val="60000"/>
              <a:buFont typeface="Wingdings"/>
              <a:buChar char=""/>
              <a:defRPr>
                <a:solidFill>
                  <a:schemeClr val="tx1"/>
                </a:solidFill>
              </a:defRPr>
            </a:lvl3pPr>
            <a:lvl4pPr marL="1188720" indent="-182880">
              <a:spcBef>
                <a:spcPct val="20000"/>
              </a:spcBef>
              <a:buClr>
                <a:schemeClr val="accent1">
                  <a:tint val="60000"/>
                </a:schemeClr>
              </a:buClr>
              <a:buSzPct val="60000"/>
              <a:buFont typeface="Wingdings"/>
              <a:buChar char=""/>
              <a:defRPr>
                <a:solidFill>
                  <a:schemeClr val="tx1"/>
                </a:solidFill>
              </a:defRPr>
            </a:lvl4pPr>
            <a:lvl5pPr marL="1463040" indent="-182880">
              <a:spcBef>
                <a:spcPct val="20000"/>
              </a:spcBef>
              <a:buClr>
                <a:schemeClr val="accent2">
                  <a:tint val="60000"/>
                </a:schemeClr>
              </a:buClr>
              <a:buSzPct val="68000"/>
              <a:buFont typeface="Wingdings 2"/>
              <a:buChar char=""/>
              <a:defRPr sz="1600">
                <a:solidFill>
                  <a:schemeClr val="tx1"/>
                </a:solidFill>
              </a:defRPr>
            </a:lvl5pPr>
            <a:lvl6pPr marL="1737360" indent="-182880">
              <a:spcBef>
                <a:spcPct val="20000"/>
              </a:spcBef>
              <a:buClr>
                <a:schemeClr val="accent1"/>
              </a:buClr>
              <a:buChar char="•"/>
              <a:defRPr sz="1600">
                <a:solidFill>
                  <a:schemeClr val="tx2"/>
                </a:solidFill>
              </a:defRPr>
            </a:lvl6pPr>
            <a:lvl7pPr marL="2011680" indent="-182880">
              <a:spcBef>
                <a:spcPct val="20000"/>
              </a:spcBef>
              <a:buClr>
                <a:schemeClr val="accent1">
                  <a:tint val="60000"/>
                </a:schemeClr>
              </a:buClr>
              <a:buSzPct val="60000"/>
              <a:buFont typeface="Wingdings"/>
              <a:buChar char=""/>
              <a:defRPr sz="1400" baseline="0">
                <a:solidFill>
                  <a:schemeClr val="tx2"/>
                </a:solidFill>
              </a:defRPr>
            </a:lvl7pPr>
            <a:lvl8pPr marL="2286000" indent="-182880">
              <a:spcBef>
                <a:spcPct val="20000"/>
              </a:spcBef>
              <a:buClr>
                <a:schemeClr val="accent2"/>
              </a:buClr>
              <a:buChar char="•"/>
              <a:defRPr sz="1400" cap="small" baseline="0">
                <a:solidFill>
                  <a:schemeClr val="tx2"/>
                </a:solidFill>
              </a:defRPr>
            </a:lvl8pPr>
            <a:lvl9pPr marL="2560320" indent="-182880">
              <a:spcBef>
                <a:spcPct val="20000"/>
              </a:spcBef>
              <a:buClr>
                <a:schemeClr val="accent1">
                  <a:shade val="75000"/>
                </a:schemeClr>
              </a:buClr>
              <a:buChar char="•"/>
              <a:defRPr sz="1400" baseline="0">
                <a:solidFill>
                  <a:schemeClr val="tx2"/>
                </a:solidFill>
              </a:defRPr>
            </a:lvl9pPr>
          </a:lstStyle>
          <a:p>
            <a:r>
              <a:rPr lang="ja-JP" altLang="en-US" b="1" dirty="0" smtClean="0"/>
              <a:t>培養室（細胞を培養している部屋）の紹介、細胞の観察</a:t>
            </a:r>
            <a:endParaRPr lang="en-US" altLang="ja-JP" sz="1800" dirty="0"/>
          </a:p>
          <a:p>
            <a:r>
              <a:rPr lang="ja-JP" altLang="en-US" b="1" dirty="0" smtClean="0"/>
              <a:t>蛍光顕微鏡で観察する試料の作製のデモ</a:t>
            </a:r>
            <a:r>
              <a:rPr lang="ja-JP" altLang="en-US" dirty="0" smtClean="0"/>
              <a:t>   </a:t>
            </a:r>
            <a:endParaRPr lang="en-US" altLang="ja-JP" sz="1800" dirty="0"/>
          </a:p>
          <a:p>
            <a:r>
              <a:rPr lang="en-US" altLang="ja-JP" b="1" dirty="0" smtClean="0"/>
              <a:t>2</a:t>
            </a:r>
            <a:r>
              <a:rPr lang="ja-JP" altLang="en-US" b="1" dirty="0" smtClean="0"/>
              <a:t>人</a:t>
            </a:r>
            <a:r>
              <a:rPr lang="en-US" altLang="ja-JP" b="1" dirty="0" smtClean="0"/>
              <a:t>1</a:t>
            </a:r>
            <a:r>
              <a:rPr lang="ja-JP" altLang="en-US" b="1" dirty="0" smtClean="0"/>
              <a:t>組で</a:t>
            </a:r>
            <a:r>
              <a:rPr lang="ja-JP" altLang="en-US" b="1" dirty="0"/>
              <a:t>蛍光顕微鏡で観察する試料の</a:t>
            </a:r>
            <a:r>
              <a:rPr lang="ja-JP" altLang="en-US" b="1" dirty="0" smtClean="0"/>
              <a:t>作製</a:t>
            </a:r>
            <a:endParaRPr lang="en-US" altLang="ja-JP" sz="1800" dirty="0"/>
          </a:p>
          <a:p>
            <a:r>
              <a:rPr lang="ja-JP" altLang="en-US" b="1" dirty="0" smtClean="0"/>
              <a:t>蛍光顕微鏡で観察</a:t>
            </a:r>
            <a:endParaRPr lang="en-US" altLang="ja-JP" b="1" dirty="0"/>
          </a:p>
        </p:txBody>
      </p:sp>
      <p:sp>
        <p:nvSpPr>
          <p:cNvPr id="11" name="下矢印 10"/>
          <p:cNvSpPr/>
          <p:nvPr/>
        </p:nvSpPr>
        <p:spPr>
          <a:xfrm>
            <a:off x="4294820" y="3013577"/>
            <a:ext cx="554360" cy="6097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734988" y="3794548"/>
            <a:ext cx="7674024" cy="2585323"/>
          </a:xfrm>
          <a:prstGeom prst="rect">
            <a:avLst/>
          </a:prstGeom>
          <a:solidFill>
            <a:srgbClr val="FF99FF"/>
          </a:solidFill>
          <a:ln>
            <a:solidFill>
              <a:srgbClr val="FF66FF"/>
            </a:solidFill>
          </a:ln>
        </p:spPr>
        <p:style>
          <a:lnRef idx="1">
            <a:schemeClr val="accent5"/>
          </a:lnRef>
          <a:fillRef idx="3">
            <a:schemeClr val="accent5"/>
          </a:fillRef>
          <a:effectRef idx="2">
            <a:schemeClr val="accent5"/>
          </a:effectRef>
          <a:fontRef idx="minor">
            <a:schemeClr val="lt1"/>
          </a:fontRef>
        </p:style>
        <p:txBody>
          <a:bodyPr wrap="square" lIns="72000" tIns="0" rIns="72000" bIns="0">
            <a:spAutoFit/>
          </a:bodyPr>
          <a:lstStyle/>
          <a:p>
            <a:pPr>
              <a:defRPr/>
            </a:pPr>
            <a:r>
              <a:rPr lang="ja-JP" altLang="en-US" sz="2800" b="1" dirty="0" smtClean="0">
                <a:solidFill>
                  <a:schemeClr val="tx1"/>
                </a:solidFill>
              </a:rPr>
              <a:t>皆さんには</a:t>
            </a:r>
            <a:endParaRPr lang="en-US" altLang="ja-JP" sz="2800" b="1" dirty="0" smtClean="0">
              <a:solidFill>
                <a:schemeClr val="tx1"/>
              </a:solidFill>
            </a:endParaRPr>
          </a:p>
          <a:p>
            <a:pPr marL="514350" indent="-514350">
              <a:buAutoNum type="arabicPeriod"/>
              <a:defRPr/>
            </a:pPr>
            <a:r>
              <a:rPr lang="en-US" altLang="ja-JP" sz="2800" b="1" dirty="0" smtClean="0">
                <a:solidFill>
                  <a:schemeClr val="tx1"/>
                </a:solidFill>
              </a:rPr>
              <a:t>H28</a:t>
            </a:r>
          </a:p>
          <a:p>
            <a:pPr marL="514350" indent="-514350">
              <a:buAutoNum type="arabicPeriod"/>
              <a:defRPr/>
            </a:pPr>
            <a:r>
              <a:rPr lang="en-US" altLang="ja-JP" sz="2800" b="1" dirty="0" smtClean="0">
                <a:solidFill>
                  <a:schemeClr val="tx1"/>
                </a:solidFill>
              </a:rPr>
              <a:t>H28-T</a:t>
            </a:r>
          </a:p>
          <a:p>
            <a:pPr marL="514350" indent="-514350">
              <a:buAutoNum type="arabicPeriod"/>
              <a:defRPr/>
            </a:pPr>
            <a:r>
              <a:rPr lang="en-US" altLang="ja-JP" sz="2800" b="1" dirty="0" smtClean="0">
                <a:solidFill>
                  <a:schemeClr val="tx1"/>
                </a:solidFill>
              </a:rPr>
              <a:t>H28-T</a:t>
            </a:r>
            <a:r>
              <a:rPr lang="ja-JP" altLang="en-US" sz="2800" b="1" dirty="0" smtClean="0">
                <a:solidFill>
                  <a:schemeClr val="tx1"/>
                </a:solidFill>
              </a:rPr>
              <a:t> </a:t>
            </a:r>
            <a:r>
              <a:rPr lang="en-US" altLang="ja-JP" sz="2800" b="1" dirty="0" smtClean="0">
                <a:solidFill>
                  <a:schemeClr val="tx1"/>
                </a:solidFill>
              </a:rPr>
              <a:t>+ </a:t>
            </a:r>
            <a:r>
              <a:rPr lang="ja-JP" altLang="en-US" sz="2800" b="1" dirty="0" smtClean="0">
                <a:solidFill>
                  <a:schemeClr val="tx1"/>
                </a:solidFill>
              </a:rPr>
              <a:t>ギャップ結合の阻害薬</a:t>
            </a:r>
            <a:endParaRPr lang="en-US" altLang="ja-JP" sz="2800" b="1" dirty="0" smtClean="0">
              <a:solidFill>
                <a:schemeClr val="tx1"/>
              </a:solidFill>
            </a:endParaRPr>
          </a:p>
          <a:p>
            <a:pPr>
              <a:defRPr/>
            </a:pPr>
            <a:r>
              <a:rPr lang="ja-JP" altLang="en-US" sz="2800" b="1" dirty="0" smtClean="0">
                <a:solidFill>
                  <a:schemeClr val="tx1"/>
                </a:solidFill>
              </a:rPr>
              <a:t>という</a:t>
            </a:r>
            <a:r>
              <a:rPr lang="en-US" altLang="ja-JP" sz="2800" b="1" dirty="0" smtClean="0">
                <a:solidFill>
                  <a:schemeClr val="tx1"/>
                </a:solidFill>
              </a:rPr>
              <a:t>3</a:t>
            </a:r>
            <a:r>
              <a:rPr lang="ja-JP" altLang="en-US" sz="2800" b="1" dirty="0" smtClean="0">
                <a:solidFill>
                  <a:schemeClr val="tx1"/>
                </a:solidFill>
              </a:rPr>
              <a:t>種類のシャーレを用意しています。</a:t>
            </a:r>
            <a:endParaRPr lang="en-US" altLang="ja-JP" sz="2800" b="1" dirty="0" smtClean="0">
              <a:solidFill>
                <a:schemeClr val="tx1"/>
              </a:solidFill>
            </a:endParaRPr>
          </a:p>
          <a:p>
            <a:pPr>
              <a:defRPr/>
            </a:pPr>
            <a:r>
              <a:rPr lang="ja-JP" altLang="en-US" sz="2800" b="1" dirty="0" smtClean="0">
                <a:solidFill>
                  <a:schemeClr val="tx1"/>
                </a:solidFill>
              </a:rPr>
              <a:t>自分がどのシャーレに当たったのか考えましょう！</a:t>
            </a:r>
            <a:endParaRPr lang="ja-JP" altLang="en-US" sz="2800" b="1" dirty="0">
              <a:solidFill>
                <a:schemeClr val="tx1"/>
              </a:solidFill>
            </a:endParaRPr>
          </a:p>
        </p:txBody>
      </p:sp>
    </p:spTree>
    <p:extLst>
      <p:ext uri="{BB962C8B-B14F-4D97-AF65-F5344CB8AC3E}">
        <p14:creationId xmlns:p14="http://schemas.microsoft.com/office/powerpoint/2010/main" val="718564959"/>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smtClean="0">
                <a:solidFill>
                  <a:schemeClr val="tx1"/>
                </a:solidFill>
              </a:rPr>
              <a:t>動物の細胞の構造</a:t>
            </a:r>
            <a:endParaRPr kumimoji="1" lang="ja-JP" altLang="en-US" sz="4000" dirty="0">
              <a:solidFill>
                <a:schemeClr val="tx1"/>
              </a:solidFill>
            </a:endParaRPr>
          </a:p>
        </p:txBody>
      </p:sp>
      <p:sp>
        <p:nvSpPr>
          <p:cNvPr id="10" name="正方形/長方形 9"/>
          <p:cNvSpPr/>
          <p:nvPr/>
        </p:nvSpPr>
        <p:spPr>
          <a:xfrm>
            <a:off x="1801830" y="5785519"/>
            <a:ext cx="5526360" cy="307777"/>
          </a:xfrm>
          <a:prstGeom prst="rect">
            <a:avLst/>
          </a:prstGeom>
        </p:spPr>
        <p:txBody>
          <a:bodyPr wrap="square">
            <a:spAutoFit/>
          </a:bodyPr>
          <a:lstStyle/>
          <a:p>
            <a:pPr algn="ctr"/>
            <a:r>
              <a:rPr lang="en-US" altLang="ja-JP" sz="1400" dirty="0"/>
              <a:t>http://www.daiichi-g.co.jp/rika/fukukyozai/bio/data/01_04.htm</a:t>
            </a:r>
            <a:endParaRPr lang="ja-JP" altLang="en-US" sz="1400" dirty="0"/>
          </a:p>
        </p:txBody>
      </p:sp>
      <p:grpSp>
        <p:nvGrpSpPr>
          <p:cNvPr id="12" name="グループ化 11"/>
          <p:cNvGrpSpPr/>
          <p:nvPr/>
        </p:nvGrpSpPr>
        <p:grpSpPr>
          <a:xfrm>
            <a:off x="1071670" y="1680132"/>
            <a:ext cx="7000659" cy="3971859"/>
            <a:chOff x="1071670" y="1680132"/>
            <a:chExt cx="7000659" cy="3971859"/>
          </a:xfrm>
        </p:grpSpPr>
        <p:pic>
          <p:nvPicPr>
            <p:cNvPr id="1026" name="Picture 2" descr="動物細胞"/>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670" y="1680132"/>
              <a:ext cx="7000659" cy="3971859"/>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p:cNvSpPr/>
            <p:nvPr/>
          </p:nvSpPr>
          <p:spPr>
            <a:xfrm>
              <a:off x="1259632" y="1844824"/>
              <a:ext cx="1368152"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円/楕円 6"/>
          <p:cNvSpPr/>
          <p:nvPr/>
        </p:nvSpPr>
        <p:spPr>
          <a:xfrm>
            <a:off x="1363288" y="4353215"/>
            <a:ext cx="311428" cy="36841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1793995" y="4738254"/>
            <a:ext cx="817164" cy="36355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47223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smtClean="0">
                <a:solidFill>
                  <a:schemeClr val="tx1"/>
                </a:solidFill>
              </a:rPr>
              <a:t>遺伝子が機能を発揮するには？</a:t>
            </a:r>
            <a:endParaRPr kumimoji="1" lang="ja-JP" altLang="en-US" sz="4000" dirty="0">
              <a:solidFill>
                <a:schemeClr val="tx1"/>
              </a:solidFill>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4171" y="1484784"/>
            <a:ext cx="3753940" cy="5188842"/>
          </a:xfrm>
          <a:prstGeom prst="rect">
            <a:avLst/>
          </a:prstGeom>
        </p:spPr>
      </p:pic>
      <p:sp>
        <p:nvSpPr>
          <p:cNvPr id="4" name="コンテンツ プレースホルダー 3"/>
          <p:cNvSpPr>
            <a:spLocks noGrp="1"/>
          </p:cNvSpPr>
          <p:nvPr>
            <p:ph sz="quarter" idx="1"/>
          </p:nvPr>
        </p:nvSpPr>
        <p:spPr>
          <a:xfrm>
            <a:off x="407379" y="1962373"/>
            <a:ext cx="3399058" cy="3338835"/>
          </a:xfrm>
        </p:spPr>
        <p:txBody>
          <a:bodyPr>
            <a:normAutofit lnSpcReduction="10000"/>
          </a:bodyPr>
          <a:lstStyle/>
          <a:p>
            <a:r>
              <a:rPr kumimoji="1" lang="en-US" altLang="ja-JP" dirty="0" smtClean="0"/>
              <a:t>DNA</a:t>
            </a:r>
            <a:r>
              <a:rPr kumimoji="1" lang="ja-JP" altLang="en-US" dirty="0" smtClean="0"/>
              <a:t>を</a:t>
            </a:r>
            <a:r>
              <a:rPr lang="ja-JP" altLang="en-US" dirty="0" smtClean="0"/>
              <a:t>も</a:t>
            </a:r>
            <a:r>
              <a:rPr lang="ja-JP" altLang="en-US" dirty="0"/>
              <a:t>と</a:t>
            </a:r>
            <a:r>
              <a:rPr kumimoji="1" lang="ja-JP" altLang="en-US" dirty="0" smtClean="0"/>
              <a:t>にして　　</a:t>
            </a:r>
            <a:r>
              <a:rPr kumimoji="1" lang="en-US" altLang="ja-JP" dirty="0" smtClean="0"/>
              <a:t>RNA</a:t>
            </a:r>
            <a:r>
              <a:rPr kumimoji="1" lang="ja-JP" altLang="en-US" dirty="0" smtClean="0"/>
              <a:t>がコピーされる</a:t>
            </a:r>
            <a:endParaRPr kumimoji="1" lang="en-US" altLang="ja-JP" dirty="0" smtClean="0"/>
          </a:p>
          <a:p>
            <a:pPr marL="0" indent="0">
              <a:buNone/>
            </a:pPr>
            <a:r>
              <a:rPr lang="ja-JP" altLang="en-US" dirty="0"/>
              <a:t>　</a:t>
            </a:r>
            <a:r>
              <a:rPr lang="ja-JP" altLang="en-US" dirty="0" smtClean="0"/>
              <a:t>　　　　　　　　転写</a:t>
            </a:r>
            <a:endParaRPr kumimoji="1" lang="en-US" altLang="ja-JP" dirty="0" smtClean="0"/>
          </a:p>
          <a:p>
            <a:r>
              <a:rPr lang="en-US" altLang="ja-JP" dirty="0" smtClean="0"/>
              <a:t>RNA</a:t>
            </a:r>
            <a:r>
              <a:rPr lang="ja-JP" altLang="en-US" dirty="0" smtClean="0"/>
              <a:t>をもとにして　　　　　　タンパク質が作られる</a:t>
            </a:r>
            <a:endParaRPr lang="en-US" altLang="ja-JP" dirty="0" smtClean="0"/>
          </a:p>
          <a:p>
            <a:pPr marL="0" indent="0">
              <a:buNone/>
            </a:pPr>
            <a:r>
              <a:rPr lang="ja-JP" altLang="en-US" dirty="0" smtClean="0"/>
              <a:t>　</a:t>
            </a:r>
            <a:r>
              <a:rPr lang="ja-JP" altLang="en-US" dirty="0"/>
              <a:t>　</a:t>
            </a:r>
            <a:r>
              <a:rPr lang="ja-JP" altLang="en-US" dirty="0" smtClean="0"/>
              <a:t>　　　　　　　翻訳</a:t>
            </a:r>
            <a:endParaRPr lang="en-US" altLang="ja-JP" dirty="0" smtClean="0"/>
          </a:p>
          <a:p>
            <a:endParaRPr lang="en-US" altLang="ja-JP" dirty="0" smtClean="0"/>
          </a:p>
          <a:p>
            <a:pPr marL="0" indent="0">
              <a:buNone/>
            </a:pPr>
            <a:r>
              <a:rPr lang="ja-JP" altLang="en-US" dirty="0" smtClean="0"/>
              <a:t>　　　　　　　　</a:t>
            </a:r>
            <a:endParaRPr kumimoji="1" lang="en-US" altLang="ja-JP" dirty="0"/>
          </a:p>
        </p:txBody>
      </p:sp>
      <p:sp>
        <p:nvSpPr>
          <p:cNvPr id="6" name="右矢印 5"/>
          <p:cNvSpPr/>
          <p:nvPr/>
        </p:nvSpPr>
        <p:spPr>
          <a:xfrm>
            <a:off x="1768388" y="2767113"/>
            <a:ext cx="504056" cy="288032"/>
          </a:xfrm>
          <a:prstGeom prst="rightArrow">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右矢印 7"/>
          <p:cNvSpPr/>
          <p:nvPr/>
        </p:nvSpPr>
        <p:spPr>
          <a:xfrm>
            <a:off x="1747362" y="3912771"/>
            <a:ext cx="504056" cy="288032"/>
          </a:xfrm>
          <a:prstGeom prst="rightArrow">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雲形吹き出し 8"/>
          <p:cNvSpPr/>
          <p:nvPr/>
        </p:nvSpPr>
        <p:spPr>
          <a:xfrm>
            <a:off x="539552" y="4437111"/>
            <a:ext cx="3672408" cy="1872209"/>
          </a:xfrm>
          <a:prstGeom prst="cloudCallout">
            <a:avLst>
              <a:gd name="adj1" fmla="val 67964"/>
              <a:gd name="adj2" fmla="val 24868"/>
            </a:avLst>
          </a:prstGeom>
          <a:no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913311" y="4971452"/>
            <a:ext cx="3456384" cy="830997"/>
          </a:xfrm>
          <a:prstGeom prst="rect">
            <a:avLst/>
          </a:prstGeom>
          <a:noFill/>
        </p:spPr>
        <p:txBody>
          <a:bodyPr wrap="square" rtlCol="0">
            <a:spAutoFit/>
          </a:bodyPr>
          <a:lstStyle/>
          <a:p>
            <a:pPr algn="just"/>
            <a:r>
              <a:rPr kumimoji="1" lang="ja-JP" altLang="en-US" sz="2400" dirty="0" smtClean="0"/>
              <a:t>タンパク質が体の中で</a:t>
            </a:r>
            <a:endParaRPr kumimoji="1" lang="en-US" altLang="ja-JP" sz="2400" dirty="0" smtClean="0"/>
          </a:p>
          <a:p>
            <a:pPr algn="just"/>
            <a:r>
              <a:rPr kumimoji="1" lang="ja-JP" altLang="en-US" sz="2400" dirty="0" smtClean="0"/>
              <a:t>様々な機能を発揮する</a:t>
            </a:r>
            <a:endParaRPr kumimoji="1" lang="ja-JP" altLang="en-US" sz="2400" dirty="0"/>
          </a:p>
        </p:txBody>
      </p:sp>
    </p:spTree>
    <p:extLst>
      <p:ext uri="{BB962C8B-B14F-4D97-AF65-F5344CB8AC3E}">
        <p14:creationId xmlns:p14="http://schemas.microsoft.com/office/powerpoint/2010/main" val="8733188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iologydiscussion.com/wp-content/uploads/2013/08/clip_image00229.jpg"/>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080004" y="3789040"/>
            <a:ext cx="6983992" cy="2617095"/>
          </a:xfrm>
          <a:prstGeom prst="rect">
            <a:avLst/>
          </a:prstGeom>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2447764" y="6361896"/>
            <a:ext cx="4248472" cy="307777"/>
          </a:xfrm>
          <a:prstGeom prst="rect">
            <a:avLst/>
          </a:prstGeom>
        </p:spPr>
        <p:txBody>
          <a:bodyPr wrap="square">
            <a:spAutoFit/>
          </a:bodyPr>
          <a:lstStyle/>
          <a:p>
            <a:pPr algn="ctr"/>
            <a:r>
              <a:rPr lang="ja-JP" altLang="en-US" sz="1400" dirty="0" smtClean="0"/>
              <a:t>http</a:t>
            </a:r>
            <a:r>
              <a:rPr lang="ja-JP" altLang="en-US" sz="1400" dirty="0"/>
              <a:t>://www.biologydiscussion.com/notes</a:t>
            </a:r>
            <a:r>
              <a:rPr lang="ja-JP" altLang="en-US" sz="1400" dirty="0" smtClean="0"/>
              <a:t>/</a:t>
            </a:r>
            <a:endParaRPr lang="ja-JP" altLang="en-US" sz="1400" dirty="0"/>
          </a:p>
        </p:txBody>
      </p:sp>
      <p:sp>
        <p:nvSpPr>
          <p:cNvPr id="5" name="タイトル 1"/>
          <p:cNvSpPr>
            <a:spLocks noGrp="1"/>
          </p:cNvSpPr>
          <p:nvPr>
            <p:ph type="title"/>
          </p:nvPr>
        </p:nvSpPr>
        <p:spPr>
          <a:xfrm>
            <a:off x="457200" y="274638"/>
            <a:ext cx="7467600" cy="1143000"/>
          </a:xfrm>
        </p:spPr>
        <p:txBody>
          <a:bodyPr>
            <a:normAutofit/>
          </a:bodyPr>
          <a:lstStyle/>
          <a:p>
            <a:r>
              <a:rPr kumimoji="1" lang="ja-JP" altLang="en-US" sz="4000" dirty="0" smtClean="0">
                <a:solidFill>
                  <a:schemeClr val="tx1"/>
                </a:solidFill>
              </a:rPr>
              <a:t>遺伝子</a:t>
            </a:r>
            <a:r>
              <a:rPr lang="ja-JP" altLang="en-US" sz="4000" dirty="0" smtClean="0">
                <a:solidFill>
                  <a:schemeClr val="tx1"/>
                </a:solidFill>
              </a:rPr>
              <a:t>や</a:t>
            </a:r>
            <a:r>
              <a:rPr lang="ja-JP" altLang="en-US" sz="4000" dirty="0">
                <a:solidFill>
                  <a:schemeClr val="tx1"/>
                </a:solidFill>
              </a:rPr>
              <a:t>タンパク</a:t>
            </a:r>
            <a:r>
              <a:rPr lang="ja-JP" altLang="en-US" sz="4000" dirty="0" smtClean="0">
                <a:solidFill>
                  <a:schemeClr val="tx1"/>
                </a:solidFill>
              </a:rPr>
              <a:t>質の異常とがん</a:t>
            </a:r>
            <a:endParaRPr kumimoji="1" lang="ja-JP" altLang="en-US" sz="4000" dirty="0">
              <a:solidFill>
                <a:schemeClr val="tx1"/>
              </a:solidFill>
            </a:endParaRPr>
          </a:p>
        </p:txBody>
      </p:sp>
      <p:grpSp>
        <p:nvGrpSpPr>
          <p:cNvPr id="2" name="グループ化 1"/>
          <p:cNvGrpSpPr/>
          <p:nvPr/>
        </p:nvGrpSpPr>
        <p:grpSpPr>
          <a:xfrm>
            <a:off x="683568" y="1456615"/>
            <a:ext cx="8136904" cy="2908489"/>
            <a:chOff x="683568" y="1456615"/>
            <a:chExt cx="8136904" cy="2908489"/>
          </a:xfrm>
        </p:grpSpPr>
        <p:sp>
          <p:nvSpPr>
            <p:cNvPr id="6" name="正方形/長方形 5"/>
            <p:cNvSpPr/>
            <p:nvPr/>
          </p:nvSpPr>
          <p:spPr>
            <a:xfrm>
              <a:off x="683568" y="1456615"/>
              <a:ext cx="8136904" cy="2908489"/>
            </a:xfrm>
            <a:prstGeom prst="rect">
              <a:avLst/>
            </a:prstGeom>
          </p:spPr>
          <p:txBody>
            <a:bodyPr vert="horz">
              <a:normAutofit/>
            </a:bodyPr>
            <a:lstStyle/>
            <a:p>
              <a:pPr marL="274320" indent="-274320">
                <a:spcBef>
                  <a:spcPts val="600"/>
                </a:spcBef>
                <a:buClr>
                  <a:schemeClr val="accent1"/>
                </a:buClr>
                <a:buSzPct val="70000"/>
                <a:buFont typeface="Wingdings"/>
                <a:buChar char=""/>
              </a:pPr>
              <a:r>
                <a:rPr lang="ja-JP" altLang="en-US" sz="2000" dirty="0"/>
                <a:t>遺伝子の変異やタンパク質の異常</a:t>
              </a:r>
              <a:r>
                <a:rPr lang="ja-JP" altLang="en-US" sz="2000" dirty="0" smtClean="0"/>
                <a:t>は細胞</a:t>
              </a:r>
              <a:r>
                <a:rPr lang="ja-JP" altLang="en-US" sz="2000" dirty="0"/>
                <a:t>の性質を変える</a:t>
              </a:r>
              <a:endParaRPr lang="en-US" altLang="ja-JP" sz="2000" dirty="0"/>
            </a:p>
            <a:p>
              <a:pPr>
                <a:spcBef>
                  <a:spcPts val="600"/>
                </a:spcBef>
                <a:buClr>
                  <a:schemeClr val="accent1"/>
                </a:buClr>
                <a:buSzPct val="70000"/>
              </a:pPr>
              <a:r>
                <a:rPr lang="ja-JP" altLang="en-US" sz="2000" dirty="0" smtClean="0"/>
                <a:t>　　　　   </a:t>
              </a:r>
              <a:r>
                <a:rPr lang="ja-JP" altLang="en-US" sz="2000" b="1" dirty="0" smtClean="0">
                  <a:solidFill>
                    <a:srgbClr val="FF0000"/>
                  </a:solidFill>
                </a:rPr>
                <a:t>無秩序な増殖</a:t>
              </a:r>
              <a:r>
                <a:rPr lang="ja-JP" altLang="en-US" sz="2000" dirty="0" smtClean="0"/>
                <a:t>を繰り返すようになったのががん</a:t>
              </a:r>
              <a:endParaRPr lang="en-US" altLang="ja-JP" sz="2000" dirty="0"/>
            </a:p>
            <a:p>
              <a:pPr marL="274320" indent="-274320">
                <a:spcBef>
                  <a:spcPts val="600"/>
                </a:spcBef>
                <a:buClr>
                  <a:schemeClr val="accent1"/>
                </a:buClr>
                <a:buSzPct val="70000"/>
                <a:buFont typeface="Wingdings"/>
                <a:buChar char=""/>
              </a:pPr>
              <a:r>
                <a:rPr lang="ja-JP" altLang="en-US" sz="2000" dirty="0"/>
                <a:t>無秩序な増殖</a:t>
              </a:r>
              <a:r>
                <a:rPr lang="ja-JP" altLang="en-US" sz="2000" dirty="0" smtClean="0"/>
                <a:t>；</a:t>
              </a:r>
              <a:endParaRPr lang="en-US" altLang="ja-JP" sz="2000" dirty="0" smtClean="0"/>
            </a:p>
            <a:p>
              <a:pPr>
                <a:spcBef>
                  <a:spcPts val="600"/>
                </a:spcBef>
                <a:buClr>
                  <a:schemeClr val="accent1"/>
                </a:buClr>
                <a:buSzPct val="70000"/>
              </a:pPr>
              <a:r>
                <a:rPr lang="en-US" altLang="ja-JP" sz="2000" dirty="0"/>
                <a:t> </a:t>
              </a:r>
              <a:r>
                <a:rPr lang="en-US" altLang="ja-JP" sz="2000" dirty="0" smtClean="0"/>
                <a:t>  </a:t>
              </a:r>
              <a:r>
                <a:rPr lang="ja-JP" altLang="en-US" sz="2000" dirty="0" smtClean="0"/>
                <a:t>接触</a:t>
              </a:r>
              <a:r>
                <a:rPr lang="ja-JP" altLang="en-US" sz="2000" dirty="0"/>
                <a:t>増殖</a:t>
              </a:r>
              <a:r>
                <a:rPr lang="ja-JP" altLang="en-US" sz="2000" dirty="0" smtClean="0"/>
                <a:t>阻止 </a:t>
              </a:r>
              <a:r>
                <a:rPr lang="en-US" altLang="ja-JP" sz="2000" dirty="0" smtClean="0"/>
                <a:t>(contact inhibition) </a:t>
              </a:r>
              <a:r>
                <a:rPr lang="ja-JP" altLang="en-US" sz="2000" dirty="0" smtClean="0"/>
                <a:t>機能</a:t>
              </a:r>
              <a:r>
                <a:rPr lang="ja-JP" altLang="en-US" sz="2000" dirty="0"/>
                <a:t>の消失</a:t>
              </a:r>
              <a:endParaRPr lang="en-US" altLang="ja-JP" sz="2000" dirty="0"/>
            </a:p>
            <a:p>
              <a:pPr>
                <a:spcBef>
                  <a:spcPts val="600"/>
                </a:spcBef>
                <a:buClr>
                  <a:schemeClr val="accent1"/>
                </a:buClr>
                <a:buSzPct val="70000"/>
              </a:pPr>
              <a:r>
                <a:rPr lang="ja-JP" altLang="en-US" sz="2000" dirty="0" smtClean="0"/>
                <a:t>　</a:t>
              </a:r>
              <a:r>
                <a:rPr lang="en-US" altLang="ja-JP" sz="2000" dirty="0" smtClean="0"/>
                <a:t>          </a:t>
              </a:r>
              <a:r>
                <a:rPr lang="ja-JP" altLang="en-US" sz="2000" dirty="0" smtClean="0"/>
                <a:t>細胞同士の接着や細胞の形態の維持に寄与して</a:t>
              </a:r>
              <a:r>
                <a:rPr lang="ja-JP" altLang="en-US" sz="2000" dirty="0"/>
                <a:t>いる</a:t>
              </a:r>
              <a:r>
                <a:rPr lang="ja-JP" altLang="en-US" sz="2000" dirty="0" smtClean="0"/>
                <a:t>　　　</a:t>
              </a:r>
              <a:r>
                <a:rPr lang="ja-JP" altLang="en-US" sz="2000" dirty="0"/>
                <a:t>　</a:t>
              </a:r>
              <a:r>
                <a:rPr lang="ja-JP" altLang="en-US" sz="2000" dirty="0" smtClean="0"/>
                <a:t>　　　</a:t>
              </a:r>
              <a:endParaRPr lang="en-US" altLang="ja-JP" sz="2000" dirty="0" smtClean="0"/>
            </a:p>
            <a:p>
              <a:pPr>
                <a:spcBef>
                  <a:spcPts val="600"/>
                </a:spcBef>
                <a:buClr>
                  <a:schemeClr val="accent1"/>
                </a:buClr>
                <a:buSzPct val="70000"/>
              </a:pPr>
              <a:r>
                <a:rPr lang="ja-JP" altLang="en-US" sz="2000" dirty="0"/>
                <a:t>　</a:t>
              </a:r>
              <a:r>
                <a:rPr lang="ja-JP" altLang="en-US" sz="2000" dirty="0" smtClean="0"/>
                <a:t>　　　   タンパク質</a:t>
              </a:r>
              <a:r>
                <a:rPr lang="ja-JP" altLang="en-US" sz="2000" dirty="0"/>
                <a:t>（</a:t>
              </a:r>
              <a:r>
                <a:rPr lang="ja-JP" altLang="en-US" sz="2000" b="1" dirty="0">
                  <a:solidFill>
                    <a:srgbClr val="FF0000"/>
                  </a:solidFill>
                </a:rPr>
                <a:t>コネキシン</a:t>
              </a:r>
              <a:r>
                <a:rPr lang="ja-JP" altLang="en-US" sz="2000" dirty="0"/>
                <a:t>など）の機能低下が</a:t>
              </a:r>
              <a:r>
                <a:rPr lang="ja-JP" altLang="en-US" sz="2000" dirty="0" smtClean="0"/>
                <a:t>原因</a:t>
              </a:r>
              <a:endParaRPr lang="ja-JP" altLang="en-US" sz="2000" dirty="0"/>
            </a:p>
          </p:txBody>
        </p:sp>
        <p:sp>
          <p:nvSpPr>
            <p:cNvPr id="7" name="右矢印 6"/>
            <p:cNvSpPr/>
            <p:nvPr/>
          </p:nvSpPr>
          <p:spPr>
            <a:xfrm>
              <a:off x="1080944" y="1886352"/>
              <a:ext cx="504056" cy="288032"/>
            </a:xfrm>
            <a:prstGeom prst="rightArrow">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右矢印 7"/>
            <p:cNvSpPr/>
            <p:nvPr/>
          </p:nvSpPr>
          <p:spPr>
            <a:xfrm>
              <a:off x="1080944" y="3010664"/>
              <a:ext cx="504056" cy="288032"/>
            </a:xfrm>
            <a:prstGeom prst="rightArrow">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Text Box 306"/>
          <p:cNvSpPr txBox="1">
            <a:spLocks noChangeArrowheads="1"/>
          </p:cNvSpPr>
          <p:nvPr/>
        </p:nvSpPr>
        <p:spPr bwMode="auto">
          <a:xfrm>
            <a:off x="4700069" y="4274247"/>
            <a:ext cx="1319731" cy="371513"/>
          </a:xfrm>
          <a:prstGeom prst="rect">
            <a:avLst/>
          </a:prstGeom>
          <a:noFill/>
          <a:ln w="9525">
            <a:noFill/>
            <a:miter lim="800000"/>
            <a:headEnd/>
            <a:tailEnd/>
          </a:ln>
          <a:effectLst/>
        </p:spPr>
        <p:txBody>
          <a:bodyPr wrap="square" lIns="90000" tIns="46800" rIns="90000" bIns="46800">
            <a:spAutoFit/>
          </a:bodyPr>
          <a:lstStyle/>
          <a:p>
            <a:pPr fontAlgn="auto">
              <a:spcBef>
                <a:spcPct val="50000"/>
              </a:spcBef>
              <a:spcAft>
                <a:spcPts val="0"/>
              </a:spcAft>
              <a:defRPr/>
            </a:pPr>
            <a:r>
              <a:rPr lang="ja-JP" altLang="en-US" dirty="0" smtClean="0"/>
              <a:t>正常な細胞</a:t>
            </a:r>
            <a:endParaRPr lang="en-US" altLang="ja-JP" dirty="0">
              <a:latin typeface="+mn-lt"/>
              <a:ea typeface="+mn-ea"/>
            </a:endParaRPr>
          </a:p>
        </p:txBody>
      </p:sp>
      <p:sp>
        <p:nvSpPr>
          <p:cNvPr id="10" name="Text Box 306"/>
          <p:cNvSpPr txBox="1">
            <a:spLocks noChangeArrowheads="1"/>
          </p:cNvSpPr>
          <p:nvPr/>
        </p:nvSpPr>
        <p:spPr bwMode="auto">
          <a:xfrm>
            <a:off x="4700069" y="5331264"/>
            <a:ext cx="2020771" cy="371513"/>
          </a:xfrm>
          <a:prstGeom prst="rect">
            <a:avLst/>
          </a:prstGeom>
          <a:noFill/>
          <a:ln w="9525">
            <a:noFill/>
            <a:miter lim="800000"/>
            <a:headEnd/>
            <a:tailEnd/>
          </a:ln>
          <a:effectLst/>
        </p:spPr>
        <p:txBody>
          <a:bodyPr wrap="square" lIns="90000" tIns="46800" rIns="90000" bIns="46800">
            <a:spAutoFit/>
          </a:bodyPr>
          <a:lstStyle/>
          <a:p>
            <a:pPr fontAlgn="auto">
              <a:spcBef>
                <a:spcPct val="50000"/>
              </a:spcBef>
              <a:spcAft>
                <a:spcPts val="0"/>
              </a:spcAft>
              <a:defRPr/>
            </a:pPr>
            <a:r>
              <a:rPr lang="ja-JP" altLang="en-US" dirty="0" smtClean="0"/>
              <a:t>異常な細胞（がん）</a:t>
            </a:r>
            <a:endParaRPr lang="en-US" altLang="ja-JP" dirty="0">
              <a:latin typeface="+mn-lt"/>
              <a:ea typeface="+mn-ea"/>
            </a:endParaRPr>
          </a:p>
        </p:txBody>
      </p:sp>
    </p:spTree>
    <p:extLst>
      <p:ext uri="{BB962C8B-B14F-4D97-AF65-F5344CB8AC3E}">
        <p14:creationId xmlns:p14="http://schemas.microsoft.com/office/powerpoint/2010/main" val="449478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467600" cy="634082"/>
          </a:xfrm>
        </p:spPr>
        <p:txBody>
          <a:bodyPr>
            <a:noAutofit/>
          </a:bodyPr>
          <a:lstStyle/>
          <a:p>
            <a:r>
              <a:rPr kumimoji="1" lang="ja-JP" altLang="en-US" sz="4000" dirty="0" smtClean="0">
                <a:solidFill>
                  <a:schemeClr val="tx1"/>
                </a:solidFill>
              </a:rPr>
              <a:t>コネキシン</a:t>
            </a:r>
            <a:r>
              <a:rPr lang="ja-JP" altLang="en-US" sz="4000" dirty="0" smtClean="0">
                <a:solidFill>
                  <a:schemeClr val="tx1"/>
                </a:solidFill>
              </a:rPr>
              <a:t>とギャップ結合</a:t>
            </a:r>
            <a:endParaRPr kumimoji="1" lang="ja-JP" altLang="en-US" sz="4000" dirty="0">
              <a:solidFill>
                <a:schemeClr val="tx1"/>
              </a:solidFill>
            </a:endParaRPr>
          </a:p>
        </p:txBody>
      </p:sp>
      <p:sp>
        <p:nvSpPr>
          <p:cNvPr id="3" name="コンテンツ プレースホルダー 2"/>
          <p:cNvSpPr>
            <a:spLocks noGrp="1"/>
          </p:cNvSpPr>
          <p:nvPr>
            <p:ph sz="quarter" idx="1"/>
          </p:nvPr>
        </p:nvSpPr>
        <p:spPr>
          <a:xfrm>
            <a:off x="479845" y="5085184"/>
            <a:ext cx="8184310" cy="1191356"/>
          </a:xfrm>
        </p:spPr>
        <p:txBody>
          <a:bodyPr>
            <a:normAutofit fontScale="85000" lnSpcReduction="10000"/>
          </a:bodyPr>
          <a:lstStyle/>
          <a:p>
            <a:r>
              <a:rPr lang="ja-JP" altLang="en-US" b="1" u="sng" dirty="0"/>
              <a:t>がん細胞では</a:t>
            </a:r>
            <a:r>
              <a:rPr lang="ja-JP" altLang="en-US" b="1" u="sng" dirty="0" smtClean="0"/>
              <a:t>コネキシンの発現が少なくギャップ結合の機能が低下する</a:t>
            </a:r>
            <a:endParaRPr lang="en-US" altLang="ja-JP" b="1" u="sng" dirty="0"/>
          </a:p>
          <a:p>
            <a:r>
              <a:rPr lang="ja-JP" altLang="en-US" b="1" u="sng" dirty="0" smtClean="0"/>
              <a:t>がん細胞のコネキシンを増やすと増殖</a:t>
            </a:r>
            <a:r>
              <a:rPr lang="ja-JP" altLang="en-US" b="1" u="sng" dirty="0"/>
              <a:t>が抑制</a:t>
            </a:r>
            <a:r>
              <a:rPr lang="ja-JP" altLang="en-US" b="1" u="sng" dirty="0" smtClean="0"/>
              <a:t>される</a:t>
            </a:r>
            <a:endParaRPr lang="en-US" altLang="ja-JP" dirty="0"/>
          </a:p>
          <a:p>
            <a:pPr marL="0" indent="0">
              <a:buNone/>
            </a:pPr>
            <a:r>
              <a:rPr lang="ja-JP" altLang="en-US" sz="3300" b="1" dirty="0" smtClean="0">
                <a:solidFill>
                  <a:srgbClr val="FF0000"/>
                </a:solidFill>
              </a:rPr>
              <a:t>　　　　</a:t>
            </a:r>
            <a:r>
              <a:rPr lang="ja-JP" altLang="en-US" sz="3300" b="1" dirty="0" smtClean="0"/>
              <a:t>→</a:t>
            </a:r>
            <a:r>
              <a:rPr lang="ja-JP" altLang="en-US" sz="3300" b="1" dirty="0" smtClean="0">
                <a:solidFill>
                  <a:srgbClr val="FF0000"/>
                </a:solidFill>
              </a:rPr>
              <a:t>コネキシンはがんを抑える働きをする</a:t>
            </a:r>
            <a:endParaRPr lang="en-US" altLang="ja-JP" sz="3300" b="1" dirty="0">
              <a:solidFill>
                <a:srgbClr val="FF0000"/>
              </a:solidFill>
            </a:endParaRPr>
          </a:p>
        </p:txBody>
      </p:sp>
      <p:grpSp>
        <p:nvGrpSpPr>
          <p:cNvPr id="4" name="グループ化 4"/>
          <p:cNvGrpSpPr>
            <a:grpSpLocks/>
          </p:cNvGrpSpPr>
          <p:nvPr/>
        </p:nvGrpSpPr>
        <p:grpSpPr bwMode="auto">
          <a:xfrm>
            <a:off x="781970" y="1039745"/>
            <a:ext cx="7156465" cy="3820668"/>
            <a:chOff x="2945732" y="1365479"/>
            <a:chExt cx="5146548" cy="3277877"/>
          </a:xfrm>
        </p:grpSpPr>
        <p:sp>
          <p:nvSpPr>
            <p:cNvPr id="5" name="AutoShape 244"/>
            <p:cNvSpPr>
              <a:spLocks/>
            </p:cNvSpPr>
            <p:nvPr/>
          </p:nvSpPr>
          <p:spPr bwMode="auto">
            <a:xfrm>
              <a:off x="4615438" y="3446604"/>
              <a:ext cx="152410" cy="501629"/>
            </a:xfrm>
            <a:prstGeom prst="leftBrace">
              <a:avLst>
                <a:gd name="adj1" fmla="val 29241"/>
                <a:gd name="adj2" fmla="val 50000"/>
              </a:avLst>
            </a:prstGeom>
            <a:noFill/>
            <a:ln w="57150">
              <a:solidFill>
                <a:srgbClr val="0000FF"/>
              </a:solidFill>
              <a:round/>
              <a:headEnd/>
              <a:tailEnd/>
            </a:ln>
            <a:effectLst/>
          </p:spPr>
          <p:txBody>
            <a:bodyPr wrap="none" anchor="ctr"/>
            <a:lstStyle/>
            <a:p>
              <a:pPr fontAlgn="auto">
                <a:spcBef>
                  <a:spcPts val="0"/>
                </a:spcBef>
                <a:spcAft>
                  <a:spcPts val="0"/>
                </a:spcAft>
                <a:defRPr/>
              </a:pPr>
              <a:endParaRPr lang="ja-JP" altLang="en-US" dirty="0">
                <a:solidFill>
                  <a:srgbClr val="0000FF"/>
                </a:solidFill>
                <a:effectLst>
                  <a:outerShdw blurRad="38100" dist="38100" dir="2700000" algn="tl">
                    <a:srgbClr val="000000">
                      <a:alpha val="43137"/>
                    </a:srgbClr>
                  </a:outerShdw>
                </a:effectLst>
                <a:latin typeface="+mn-lt"/>
                <a:ea typeface="+mn-ea"/>
              </a:endParaRPr>
            </a:p>
          </p:txBody>
        </p:sp>
        <p:sp>
          <p:nvSpPr>
            <p:cNvPr id="6" name="Text Box 245"/>
            <p:cNvSpPr txBox="1">
              <a:spLocks noChangeArrowheads="1"/>
            </p:cNvSpPr>
            <p:nvPr/>
          </p:nvSpPr>
          <p:spPr bwMode="auto">
            <a:xfrm>
              <a:off x="2945732" y="3500390"/>
              <a:ext cx="2064568" cy="517898"/>
            </a:xfrm>
            <a:prstGeom prst="rect">
              <a:avLst/>
            </a:prstGeom>
            <a:noFill/>
            <a:ln w="9525">
              <a:noFill/>
              <a:miter lim="800000"/>
              <a:headEnd/>
              <a:tailEnd/>
            </a:ln>
          </p:spPr>
          <p:txBody>
            <a:bodyPr>
              <a:spAutoFit/>
            </a:bodyPr>
            <a:lstStyle/>
            <a:p>
              <a:pPr algn="ctr">
                <a:spcBef>
                  <a:spcPct val="50000"/>
                </a:spcBef>
                <a:buFont typeface="Wingdings" pitchFamily="2" charset="2"/>
                <a:buNone/>
              </a:pPr>
              <a:r>
                <a:rPr lang="ja-JP" altLang="en-US" sz="2000" b="1" dirty="0">
                  <a:solidFill>
                    <a:srgbClr val="0000FF"/>
                  </a:solidFill>
                  <a:latin typeface="Calibri" pitchFamily="34" charset="0"/>
                </a:rPr>
                <a:t>ギャップ</a:t>
              </a:r>
              <a:r>
                <a:rPr lang="ja-JP" altLang="en-US" sz="2000" b="1" dirty="0" smtClean="0">
                  <a:solidFill>
                    <a:srgbClr val="0000FF"/>
                  </a:solidFill>
                  <a:latin typeface="Calibri" pitchFamily="34" charset="0"/>
                </a:rPr>
                <a:t>結合</a:t>
              </a:r>
              <a:r>
                <a:rPr lang="en-US" altLang="ja-JP" sz="2000" b="1" dirty="0">
                  <a:solidFill>
                    <a:srgbClr val="0000FF"/>
                  </a:solidFill>
                  <a:latin typeface="Calibri" pitchFamily="34" charset="0"/>
                </a:rPr>
                <a:t/>
              </a:r>
              <a:br>
                <a:rPr lang="en-US" altLang="ja-JP" sz="2000" b="1" dirty="0">
                  <a:solidFill>
                    <a:srgbClr val="0000FF"/>
                  </a:solidFill>
                  <a:latin typeface="Calibri" pitchFamily="34" charset="0"/>
                </a:rPr>
              </a:br>
              <a:r>
                <a:rPr lang="en-US" altLang="ja-JP" b="1" dirty="0" smtClean="0">
                  <a:solidFill>
                    <a:srgbClr val="0000FF"/>
                  </a:solidFill>
                  <a:latin typeface="Calibri" pitchFamily="34" charset="0"/>
                </a:rPr>
                <a:t>(</a:t>
              </a:r>
              <a:r>
                <a:rPr lang="ja-JP" altLang="en-US" b="1" dirty="0" smtClean="0">
                  <a:solidFill>
                    <a:srgbClr val="0000FF"/>
                  </a:solidFill>
                  <a:latin typeface="Calibri" pitchFamily="34" charset="0"/>
                </a:rPr>
                <a:t>細胞間チャネル</a:t>
              </a:r>
              <a:r>
                <a:rPr lang="en-US" altLang="ja-JP" b="1" dirty="0" smtClean="0">
                  <a:solidFill>
                    <a:srgbClr val="0000FF"/>
                  </a:solidFill>
                  <a:latin typeface="Calibri" pitchFamily="34" charset="0"/>
                </a:rPr>
                <a:t>)</a:t>
              </a:r>
              <a:endParaRPr lang="en-US" altLang="ja-JP" b="1" dirty="0">
                <a:solidFill>
                  <a:srgbClr val="0000FF"/>
                </a:solidFill>
                <a:latin typeface="Calibri" pitchFamily="34" charset="0"/>
              </a:endParaRPr>
            </a:p>
          </p:txBody>
        </p:sp>
        <p:grpSp>
          <p:nvGrpSpPr>
            <p:cNvPr id="7" name="グループ化 2"/>
            <p:cNvGrpSpPr>
              <a:grpSpLocks/>
            </p:cNvGrpSpPr>
            <p:nvPr/>
          </p:nvGrpSpPr>
          <p:grpSpPr bwMode="auto">
            <a:xfrm>
              <a:off x="3298029" y="1365479"/>
              <a:ext cx="2179045" cy="1665087"/>
              <a:chOff x="3298029" y="1365479"/>
              <a:chExt cx="2179045" cy="1665087"/>
            </a:xfrm>
          </p:grpSpPr>
          <p:sp>
            <p:nvSpPr>
              <p:cNvPr id="71" name="Freeform 9"/>
              <p:cNvSpPr>
                <a:spLocks/>
              </p:cNvSpPr>
              <p:nvPr/>
            </p:nvSpPr>
            <p:spPr bwMode="auto">
              <a:xfrm>
                <a:off x="4447153" y="1381353"/>
                <a:ext cx="266717" cy="173031"/>
              </a:xfrm>
              <a:custGeom>
                <a:avLst/>
                <a:gdLst/>
                <a:ahLst/>
                <a:cxnLst>
                  <a:cxn ang="0">
                    <a:pos x="0" y="272"/>
                  </a:cxn>
                  <a:cxn ang="0">
                    <a:pos x="48" y="80"/>
                  </a:cxn>
                  <a:cxn ang="0">
                    <a:pos x="192" y="32"/>
                  </a:cxn>
                  <a:cxn ang="0">
                    <a:pos x="288" y="272"/>
                  </a:cxn>
                </a:cxnLst>
                <a:rect l="0" t="0" r="r" b="b"/>
                <a:pathLst>
                  <a:path w="288" h="272">
                    <a:moveTo>
                      <a:pt x="0" y="272"/>
                    </a:moveTo>
                    <a:cubicBezTo>
                      <a:pt x="8" y="196"/>
                      <a:pt x="16" y="120"/>
                      <a:pt x="48" y="80"/>
                    </a:cubicBezTo>
                    <a:cubicBezTo>
                      <a:pt x="80" y="40"/>
                      <a:pt x="152" y="0"/>
                      <a:pt x="192" y="32"/>
                    </a:cubicBezTo>
                    <a:cubicBezTo>
                      <a:pt x="232" y="64"/>
                      <a:pt x="272" y="232"/>
                      <a:pt x="288" y="272"/>
                    </a:cubicBezTo>
                  </a:path>
                </a:pathLst>
              </a:custGeom>
              <a:noFill/>
              <a:ln w="28575" cap="flat" cmpd="sng">
                <a:solidFill>
                  <a:schemeClr val="tx1"/>
                </a:solidFill>
                <a:prstDash val="solid"/>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72" name="Freeform 113"/>
              <p:cNvSpPr>
                <a:spLocks/>
              </p:cNvSpPr>
              <p:nvPr/>
            </p:nvSpPr>
            <p:spPr bwMode="auto">
              <a:xfrm>
                <a:off x="4013738" y="1365479"/>
                <a:ext cx="261954" cy="176206"/>
              </a:xfrm>
              <a:custGeom>
                <a:avLst/>
                <a:gdLst/>
                <a:ahLst/>
                <a:cxnLst>
                  <a:cxn ang="0">
                    <a:pos x="0" y="272"/>
                  </a:cxn>
                  <a:cxn ang="0">
                    <a:pos x="48" y="80"/>
                  </a:cxn>
                  <a:cxn ang="0">
                    <a:pos x="192" y="32"/>
                  </a:cxn>
                  <a:cxn ang="0">
                    <a:pos x="288" y="272"/>
                  </a:cxn>
                </a:cxnLst>
                <a:rect l="0" t="0" r="r" b="b"/>
                <a:pathLst>
                  <a:path w="288" h="272">
                    <a:moveTo>
                      <a:pt x="0" y="272"/>
                    </a:moveTo>
                    <a:cubicBezTo>
                      <a:pt x="8" y="196"/>
                      <a:pt x="16" y="120"/>
                      <a:pt x="48" y="80"/>
                    </a:cubicBezTo>
                    <a:cubicBezTo>
                      <a:pt x="80" y="40"/>
                      <a:pt x="152" y="0"/>
                      <a:pt x="192" y="32"/>
                    </a:cubicBezTo>
                    <a:cubicBezTo>
                      <a:pt x="232" y="64"/>
                      <a:pt x="272" y="232"/>
                      <a:pt x="288" y="272"/>
                    </a:cubicBezTo>
                  </a:path>
                </a:pathLst>
              </a:custGeom>
              <a:noFill/>
              <a:ln w="28575" cap="flat" cmpd="sng">
                <a:solidFill>
                  <a:schemeClr val="tx1"/>
                </a:solidFill>
                <a:prstDash val="solid"/>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73" name="Freeform 4"/>
              <p:cNvSpPr>
                <a:spLocks/>
              </p:cNvSpPr>
              <p:nvPr/>
            </p:nvSpPr>
            <p:spPr bwMode="auto">
              <a:xfrm flipV="1">
                <a:off x="4261403" y="2278253"/>
                <a:ext cx="261954" cy="400033"/>
              </a:xfrm>
              <a:custGeom>
                <a:avLst/>
                <a:gdLst/>
                <a:ahLst/>
                <a:cxnLst>
                  <a:cxn ang="0">
                    <a:pos x="0" y="272"/>
                  </a:cxn>
                  <a:cxn ang="0">
                    <a:pos x="48" y="80"/>
                  </a:cxn>
                  <a:cxn ang="0">
                    <a:pos x="192" y="32"/>
                  </a:cxn>
                  <a:cxn ang="0">
                    <a:pos x="288" y="272"/>
                  </a:cxn>
                </a:cxnLst>
                <a:rect l="0" t="0" r="r" b="b"/>
                <a:pathLst>
                  <a:path w="288" h="272">
                    <a:moveTo>
                      <a:pt x="0" y="272"/>
                    </a:moveTo>
                    <a:cubicBezTo>
                      <a:pt x="8" y="196"/>
                      <a:pt x="16" y="120"/>
                      <a:pt x="48" y="80"/>
                    </a:cubicBezTo>
                    <a:cubicBezTo>
                      <a:pt x="80" y="40"/>
                      <a:pt x="152" y="0"/>
                      <a:pt x="192" y="32"/>
                    </a:cubicBezTo>
                    <a:cubicBezTo>
                      <a:pt x="232" y="64"/>
                      <a:pt x="272" y="232"/>
                      <a:pt x="288" y="272"/>
                    </a:cubicBezTo>
                  </a:path>
                </a:pathLst>
              </a:custGeom>
              <a:noFill/>
              <a:ln w="28575" cap="flat" cmpd="sng">
                <a:solidFill>
                  <a:schemeClr val="tx1"/>
                </a:solidFill>
                <a:prstDash val="solid"/>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74" name="Freeform 8"/>
              <p:cNvSpPr>
                <a:spLocks/>
              </p:cNvSpPr>
              <p:nvPr/>
            </p:nvSpPr>
            <p:spPr bwMode="auto">
              <a:xfrm flipV="1">
                <a:off x="3777186" y="2190944"/>
                <a:ext cx="249253" cy="519091"/>
              </a:xfrm>
              <a:custGeom>
                <a:avLst/>
                <a:gdLst/>
                <a:ahLst/>
                <a:cxnLst>
                  <a:cxn ang="0">
                    <a:pos x="64" y="296"/>
                  </a:cxn>
                  <a:cxn ang="0">
                    <a:pos x="16" y="152"/>
                  </a:cxn>
                  <a:cxn ang="0">
                    <a:pos x="160" y="8"/>
                  </a:cxn>
                  <a:cxn ang="0">
                    <a:pos x="256" y="200"/>
                  </a:cxn>
                  <a:cxn ang="0">
                    <a:pos x="304" y="536"/>
                  </a:cxn>
                </a:cxnLst>
                <a:rect l="0" t="0" r="r" b="b"/>
                <a:pathLst>
                  <a:path w="304" h="536">
                    <a:moveTo>
                      <a:pt x="64" y="296"/>
                    </a:moveTo>
                    <a:cubicBezTo>
                      <a:pt x="32" y="248"/>
                      <a:pt x="0" y="200"/>
                      <a:pt x="16" y="152"/>
                    </a:cubicBezTo>
                    <a:cubicBezTo>
                      <a:pt x="32" y="104"/>
                      <a:pt x="120" y="0"/>
                      <a:pt x="160" y="8"/>
                    </a:cubicBezTo>
                    <a:cubicBezTo>
                      <a:pt x="200" y="16"/>
                      <a:pt x="232" y="112"/>
                      <a:pt x="256" y="200"/>
                    </a:cubicBezTo>
                    <a:cubicBezTo>
                      <a:pt x="280" y="288"/>
                      <a:pt x="296" y="480"/>
                      <a:pt x="304" y="536"/>
                    </a:cubicBezTo>
                  </a:path>
                </a:pathLst>
              </a:custGeom>
              <a:noFill/>
              <a:ln w="28575" cap="flat" cmpd="sng">
                <a:solidFill>
                  <a:schemeClr val="tx1"/>
                </a:solidFill>
                <a:prstDash val="solid"/>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75" name="Freeform 10"/>
              <p:cNvSpPr>
                <a:spLocks/>
              </p:cNvSpPr>
              <p:nvPr/>
            </p:nvSpPr>
            <p:spPr bwMode="auto">
              <a:xfrm>
                <a:off x="3923245" y="2297303"/>
                <a:ext cx="922395" cy="666722"/>
              </a:xfrm>
              <a:custGeom>
                <a:avLst/>
                <a:gdLst/>
                <a:ahLst/>
                <a:cxnLst>
                  <a:cxn ang="0">
                    <a:pos x="880" y="0"/>
                  </a:cxn>
                  <a:cxn ang="0">
                    <a:pos x="880" y="528"/>
                  </a:cxn>
                  <a:cxn ang="0">
                    <a:pos x="112" y="624"/>
                  </a:cxn>
                  <a:cxn ang="0">
                    <a:pos x="208" y="480"/>
                  </a:cxn>
                  <a:cxn ang="0">
                    <a:pos x="304" y="528"/>
                  </a:cxn>
                </a:cxnLst>
                <a:rect l="0" t="0" r="r" b="b"/>
                <a:pathLst>
                  <a:path w="1008" h="632">
                    <a:moveTo>
                      <a:pt x="880" y="0"/>
                    </a:moveTo>
                    <a:cubicBezTo>
                      <a:pt x="944" y="212"/>
                      <a:pt x="1008" y="424"/>
                      <a:pt x="880" y="528"/>
                    </a:cubicBezTo>
                    <a:cubicBezTo>
                      <a:pt x="752" y="632"/>
                      <a:pt x="224" y="632"/>
                      <a:pt x="112" y="624"/>
                    </a:cubicBezTo>
                    <a:cubicBezTo>
                      <a:pt x="0" y="616"/>
                      <a:pt x="176" y="496"/>
                      <a:pt x="208" y="480"/>
                    </a:cubicBezTo>
                    <a:cubicBezTo>
                      <a:pt x="240" y="464"/>
                      <a:pt x="288" y="520"/>
                      <a:pt x="304" y="528"/>
                    </a:cubicBezTo>
                  </a:path>
                </a:pathLst>
              </a:custGeom>
              <a:noFill/>
              <a:ln w="28575" cap="flat" cmpd="sng">
                <a:solidFill>
                  <a:schemeClr val="tx1"/>
                </a:solidFill>
                <a:prstDash val="solid"/>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76" name="Text Box 215"/>
              <p:cNvSpPr txBox="1">
                <a:spLocks noChangeArrowheads="1"/>
              </p:cNvSpPr>
              <p:nvPr/>
            </p:nvSpPr>
            <p:spPr bwMode="auto">
              <a:xfrm>
                <a:off x="3613662" y="2265124"/>
                <a:ext cx="512795" cy="235409"/>
              </a:xfrm>
              <a:prstGeom prst="rect">
                <a:avLst/>
              </a:prstGeom>
              <a:noFill/>
              <a:ln w="9525">
                <a:noFill/>
                <a:miter lim="800000"/>
                <a:headEnd/>
                <a:tailEnd/>
              </a:ln>
              <a:effectLst/>
            </p:spPr>
            <p:txBody>
              <a:bodyPr>
                <a:spAutoFit/>
              </a:bodyPr>
              <a:lstStyle/>
              <a:p>
                <a:pPr algn="ctr" fontAlgn="auto">
                  <a:spcBef>
                    <a:spcPct val="50000"/>
                  </a:spcBef>
                  <a:spcAft>
                    <a:spcPts val="0"/>
                  </a:spcAft>
                  <a:buFont typeface="Wingdings" pitchFamily="2" charset="2"/>
                  <a:buNone/>
                  <a:defRPr/>
                </a:pPr>
                <a:r>
                  <a:rPr lang="en-US" altLang="ja-JP" sz="1400" dirty="0">
                    <a:solidFill>
                      <a:schemeClr val="tx1">
                        <a:lumMod val="95000"/>
                        <a:lumOff val="5000"/>
                      </a:schemeClr>
                    </a:solidFill>
                    <a:latin typeface="+mn-lt"/>
                    <a:ea typeface="+mn-ea"/>
                  </a:rPr>
                  <a:t>NH</a:t>
                </a:r>
                <a:r>
                  <a:rPr lang="en-US" altLang="ja-JP" sz="1400" baseline="-25000" dirty="0">
                    <a:solidFill>
                      <a:schemeClr val="tx1">
                        <a:lumMod val="95000"/>
                        <a:lumOff val="5000"/>
                      </a:schemeClr>
                    </a:solidFill>
                    <a:latin typeface="+mn-lt"/>
                    <a:ea typeface="+mn-ea"/>
                  </a:rPr>
                  <a:t>2</a:t>
                </a:r>
              </a:p>
            </p:txBody>
          </p:sp>
          <p:sp>
            <p:nvSpPr>
              <p:cNvPr id="77" name="Text Box 216"/>
              <p:cNvSpPr txBox="1">
                <a:spLocks noChangeArrowheads="1"/>
              </p:cNvSpPr>
              <p:nvPr/>
            </p:nvSpPr>
            <p:spPr bwMode="auto">
              <a:xfrm>
                <a:off x="4021506" y="2724192"/>
                <a:ext cx="723945" cy="306374"/>
              </a:xfrm>
              <a:prstGeom prst="rect">
                <a:avLst/>
              </a:prstGeom>
              <a:noFill/>
              <a:ln w="9525">
                <a:noFill/>
                <a:miter lim="800000"/>
                <a:headEnd/>
                <a:tailEnd/>
              </a:ln>
              <a:effectLst/>
            </p:spPr>
            <p:txBody>
              <a:bodyPr>
                <a:spAutoFit/>
              </a:bodyPr>
              <a:lstStyle/>
              <a:p>
                <a:pPr algn="ctr" fontAlgn="auto">
                  <a:spcBef>
                    <a:spcPct val="50000"/>
                  </a:spcBef>
                  <a:spcAft>
                    <a:spcPts val="0"/>
                  </a:spcAft>
                  <a:buFont typeface="Wingdings" pitchFamily="2" charset="2"/>
                  <a:buNone/>
                  <a:defRPr/>
                </a:pPr>
                <a:r>
                  <a:rPr lang="en-US" altLang="ja-JP" sz="1400" dirty="0">
                    <a:solidFill>
                      <a:schemeClr val="tx1">
                        <a:lumMod val="95000"/>
                        <a:lumOff val="5000"/>
                      </a:schemeClr>
                    </a:solidFill>
                    <a:latin typeface="+mn-lt"/>
                    <a:ea typeface="+mn-ea"/>
                  </a:rPr>
                  <a:t>COOH</a:t>
                </a:r>
              </a:p>
            </p:txBody>
          </p:sp>
          <p:sp>
            <p:nvSpPr>
              <p:cNvPr id="78" name="AutoShape 5"/>
              <p:cNvSpPr>
                <a:spLocks noChangeArrowheads="1"/>
              </p:cNvSpPr>
              <p:nvPr/>
            </p:nvSpPr>
            <p:spPr bwMode="auto">
              <a:xfrm>
                <a:off x="4155579" y="1490887"/>
                <a:ext cx="219089" cy="793716"/>
              </a:xfrm>
              <a:prstGeom prst="can">
                <a:avLst>
                  <a:gd name="adj" fmla="val 57121"/>
                </a:avLst>
              </a:prstGeom>
              <a:gradFill rotWithShape="0">
                <a:gsLst>
                  <a:gs pos="0">
                    <a:srgbClr val="99FF33"/>
                  </a:gs>
                  <a:gs pos="50000">
                    <a:schemeClr val="bg1"/>
                  </a:gs>
                  <a:gs pos="100000">
                    <a:srgbClr val="99FF33"/>
                  </a:gs>
                </a:gsLst>
                <a:lin ang="0" scaled="1"/>
              </a:gradFill>
              <a:ln w="28575">
                <a:solidFill>
                  <a:schemeClr val="tx1"/>
                </a:solidFill>
                <a:round/>
                <a:headEnd/>
                <a:tailEnd/>
              </a:ln>
              <a:effectLst/>
            </p:spPr>
            <p:txBody>
              <a:bodyPr wrap="none" anchor="ct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79" name="AutoShape 6"/>
              <p:cNvSpPr>
                <a:spLocks noChangeArrowheads="1"/>
              </p:cNvSpPr>
              <p:nvPr/>
            </p:nvSpPr>
            <p:spPr bwMode="auto">
              <a:xfrm>
                <a:off x="4374667" y="1497236"/>
                <a:ext cx="219089" cy="798478"/>
              </a:xfrm>
              <a:prstGeom prst="can">
                <a:avLst>
                  <a:gd name="adj" fmla="val 57731"/>
                </a:avLst>
              </a:prstGeom>
              <a:gradFill rotWithShape="0">
                <a:gsLst>
                  <a:gs pos="0">
                    <a:srgbClr val="99FF33"/>
                  </a:gs>
                  <a:gs pos="50000">
                    <a:schemeClr val="bg1"/>
                  </a:gs>
                  <a:gs pos="100000">
                    <a:srgbClr val="99FF33"/>
                  </a:gs>
                </a:gsLst>
                <a:lin ang="0" scaled="1"/>
              </a:gradFill>
              <a:ln w="28575">
                <a:solidFill>
                  <a:schemeClr val="tx1"/>
                </a:solidFill>
                <a:round/>
                <a:headEnd/>
                <a:tailEnd/>
              </a:ln>
              <a:effectLst/>
            </p:spPr>
            <p:txBody>
              <a:bodyPr wrap="none" anchor="ct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80" name="AutoShape 7"/>
              <p:cNvSpPr>
                <a:spLocks noChangeArrowheads="1"/>
              </p:cNvSpPr>
              <p:nvPr/>
            </p:nvSpPr>
            <p:spPr bwMode="auto">
              <a:xfrm>
                <a:off x="4599914" y="1505173"/>
                <a:ext cx="219089" cy="796891"/>
              </a:xfrm>
              <a:prstGeom prst="can">
                <a:avLst>
                  <a:gd name="adj" fmla="val 57254"/>
                </a:avLst>
              </a:prstGeom>
              <a:gradFill rotWithShape="0">
                <a:gsLst>
                  <a:gs pos="0">
                    <a:srgbClr val="99FF33"/>
                  </a:gs>
                  <a:gs pos="50000">
                    <a:schemeClr val="bg1"/>
                  </a:gs>
                  <a:gs pos="100000">
                    <a:srgbClr val="99FF33"/>
                  </a:gs>
                </a:gsLst>
                <a:lin ang="0" scaled="1"/>
              </a:gradFill>
              <a:ln w="28575">
                <a:solidFill>
                  <a:schemeClr val="tx1"/>
                </a:solidFill>
                <a:round/>
                <a:headEnd/>
                <a:tailEnd/>
              </a:ln>
              <a:effectLst/>
            </p:spPr>
            <p:txBody>
              <a:bodyPr wrap="none" anchor="ct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grpSp>
            <p:nvGrpSpPr>
              <p:cNvPr id="81" name="Group 11"/>
              <p:cNvGrpSpPr>
                <a:grpSpLocks/>
              </p:cNvGrpSpPr>
              <p:nvPr/>
            </p:nvGrpSpPr>
            <p:grpSpPr bwMode="auto">
              <a:xfrm>
                <a:off x="3298029" y="1450809"/>
                <a:ext cx="605607" cy="838457"/>
                <a:chOff x="128" y="1536"/>
                <a:chExt cx="664" cy="852"/>
              </a:xfrm>
            </p:grpSpPr>
            <p:grpSp>
              <p:nvGrpSpPr>
                <p:cNvPr id="188" name="Group 12"/>
                <p:cNvGrpSpPr>
                  <a:grpSpLocks/>
                </p:cNvGrpSpPr>
                <p:nvPr/>
              </p:nvGrpSpPr>
              <p:grpSpPr bwMode="auto">
                <a:xfrm>
                  <a:off x="132" y="1536"/>
                  <a:ext cx="600" cy="392"/>
                  <a:chOff x="132" y="1536"/>
                  <a:chExt cx="600" cy="392"/>
                </a:xfrm>
              </p:grpSpPr>
              <p:grpSp>
                <p:nvGrpSpPr>
                  <p:cNvPr id="263" name="Group 13"/>
                  <p:cNvGrpSpPr>
                    <a:grpSpLocks/>
                  </p:cNvGrpSpPr>
                  <p:nvPr/>
                </p:nvGrpSpPr>
                <p:grpSpPr bwMode="auto">
                  <a:xfrm>
                    <a:off x="132" y="1536"/>
                    <a:ext cx="96" cy="384"/>
                    <a:chOff x="140" y="1516"/>
                    <a:chExt cx="96" cy="384"/>
                  </a:xfrm>
                </p:grpSpPr>
                <p:sp>
                  <p:nvSpPr>
                    <p:cNvPr id="284" name="Line 14"/>
                    <p:cNvSpPr>
                      <a:spLocks noChangeShapeType="1"/>
                    </p:cNvSpPr>
                    <p:nvPr/>
                  </p:nvSpPr>
                  <p:spPr bwMode="auto">
                    <a:xfrm>
                      <a:off x="150" y="1599"/>
                      <a:ext cx="5" cy="303"/>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285" name="Line 15"/>
                    <p:cNvSpPr>
                      <a:spLocks noChangeShapeType="1"/>
                    </p:cNvSpPr>
                    <p:nvPr/>
                  </p:nvSpPr>
                  <p:spPr bwMode="auto">
                    <a:xfrm>
                      <a:off x="211" y="1597"/>
                      <a:ext cx="0" cy="303"/>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286" name="Oval 16"/>
                    <p:cNvSpPr>
                      <a:spLocks noChangeArrowheads="1"/>
                    </p:cNvSpPr>
                    <p:nvPr/>
                  </p:nvSpPr>
                  <p:spPr bwMode="auto">
                    <a:xfrm>
                      <a:off x="129" y="1516"/>
                      <a:ext cx="103" cy="92"/>
                    </a:xfrm>
                    <a:prstGeom prst="ellipse">
                      <a:avLst/>
                    </a:prstGeom>
                    <a:gradFill rotWithShape="0">
                      <a:gsLst>
                        <a:gs pos="0">
                          <a:srgbClr val="FFCCCC"/>
                        </a:gs>
                        <a:gs pos="100000">
                          <a:srgbClr val="FFCCCC">
                            <a:gamma/>
                            <a:shade val="46275"/>
                            <a:invGamma/>
                          </a:srgbClr>
                        </a:gs>
                      </a:gsLst>
                      <a:lin ang="5400000" scaled="1"/>
                    </a:gradFill>
                    <a:ln w="19050">
                      <a:solidFill>
                        <a:schemeClr val="tx1"/>
                      </a:solidFill>
                      <a:round/>
                      <a:headEnd/>
                      <a:tailEnd/>
                    </a:ln>
                    <a:effectLst/>
                  </p:spPr>
                  <p:txBody>
                    <a:bodyPr wrap="none" anchor="ct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grpSp>
              <p:grpSp>
                <p:nvGrpSpPr>
                  <p:cNvPr id="264" name="Group 17"/>
                  <p:cNvGrpSpPr>
                    <a:grpSpLocks/>
                  </p:cNvGrpSpPr>
                  <p:nvPr/>
                </p:nvGrpSpPr>
                <p:grpSpPr bwMode="auto">
                  <a:xfrm>
                    <a:off x="236" y="1536"/>
                    <a:ext cx="96" cy="384"/>
                    <a:chOff x="140" y="1516"/>
                    <a:chExt cx="96" cy="384"/>
                  </a:xfrm>
                </p:grpSpPr>
                <p:sp>
                  <p:nvSpPr>
                    <p:cNvPr id="281" name="Line 18"/>
                    <p:cNvSpPr>
                      <a:spLocks noChangeShapeType="1"/>
                    </p:cNvSpPr>
                    <p:nvPr/>
                  </p:nvSpPr>
                  <p:spPr bwMode="auto">
                    <a:xfrm>
                      <a:off x="159" y="1599"/>
                      <a:ext cx="5" cy="303"/>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282" name="Line 19"/>
                    <p:cNvSpPr>
                      <a:spLocks noChangeShapeType="1"/>
                    </p:cNvSpPr>
                    <p:nvPr/>
                  </p:nvSpPr>
                  <p:spPr bwMode="auto">
                    <a:xfrm>
                      <a:off x="213" y="1597"/>
                      <a:ext cx="0" cy="303"/>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283" name="Oval 20"/>
                    <p:cNvSpPr>
                      <a:spLocks noChangeArrowheads="1"/>
                    </p:cNvSpPr>
                    <p:nvPr/>
                  </p:nvSpPr>
                  <p:spPr bwMode="auto">
                    <a:xfrm>
                      <a:off x="133" y="1516"/>
                      <a:ext cx="108" cy="92"/>
                    </a:xfrm>
                    <a:prstGeom prst="ellipse">
                      <a:avLst/>
                    </a:prstGeom>
                    <a:gradFill rotWithShape="0">
                      <a:gsLst>
                        <a:gs pos="0">
                          <a:srgbClr val="FFCCCC"/>
                        </a:gs>
                        <a:gs pos="100000">
                          <a:srgbClr val="FFCCCC">
                            <a:gamma/>
                            <a:shade val="46275"/>
                            <a:invGamma/>
                          </a:srgbClr>
                        </a:gs>
                      </a:gsLst>
                      <a:lin ang="5400000" scaled="1"/>
                    </a:gradFill>
                    <a:ln w="19050">
                      <a:solidFill>
                        <a:schemeClr val="tx1"/>
                      </a:solidFill>
                      <a:round/>
                      <a:headEnd/>
                      <a:tailEnd/>
                    </a:ln>
                    <a:effectLst/>
                  </p:spPr>
                  <p:txBody>
                    <a:bodyPr wrap="none" anchor="ct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grpSp>
              <p:grpSp>
                <p:nvGrpSpPr>
                  <p:cNvPr id="265" name="Group 21"/>
                  <p:cNvGrpSpPr>
                    <a:grpSpLocks/>
                  </p:cNvGrpSpPr>
                  <p:nvPr/>
                </p:nvGrpSpPr>
                <p:grpSpPr bwMode="auto">
                  <a:xfrm>
                    <a:off x="336" y="1536"/>
                    <a:ext cx="96" cy="384"/>
                    <a:chOff x="140" y="1516"/>
                    <a:chExt cx="96" cy="384"/>
                  </a:xfrm>
                </p:grpSpPr>
                <p:sp>
                  <p:nvSpPr>
                    <p:cNvPr id="278" name="Line 22"/>
                    <p:cNvSpPr>
                      <a:spLocks noChangeShapeType="1"/>
                    </p:cNvSpPr>
                    <p:nvPr/>
                  </p:nvSpPr>
                  <p:spPr bwMode="auto">
                    <a:xfrm>
                      <a:off x="154" y="1599"/>
                      <a:ext cx="5" cy="303"/>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279" name="Line 23"/>
                    <p:cNvSpPr>
                      <a:spLocks noChangeShapeType="1"/>
                    </p:cNvSpPr>
                    <p:nvPr/>
                  </p:nvSpPr>
                  <p:spPr bwMode="auto">
                    <a:xfrm>
                      <a:off x="219" y="1597"/>
                      <a:ext cx="0" cy="303"/>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280" name="Oval 24"/>
                    <p:cNvSpPr>
                      <a:spLocks noChangeArrowheads="1"/>
                    </p:cNvSpPr>
                    <p:nvPr/>
                  </p:nvSpPr>
                  <p:spPr bwMode="auto">
                    <a:xfrm>
                      <a:off x="130" y="1516"/>
                      <a:ext cx="113" cy="92"/>
                    </a:xfrm>
                    <a:prstGeom prst="ellipse">
                      <a:avLst/>
                    </a:prstGeom>
                    <a:gradFill rotWithShape="0">
                      <a:gsLst>
                        <a:gs pos="0">
                          <a:srgbClr val="FFCCCC"/>
                        </a:gs>
                        <a:gs pos="100000">
                          <a:srgbClr val="FFCCCC">
                            <a:gamma/>
                            <a:shade val="46275"/>
                            <a:invGamma/>
                          </a:srgbClr>
                        </a:gs>
                      </a:gsLst>
                      <a:lin ang="5400000" scaled="1"/>
                    </a:gradFill>
                    <a:ln w="19050">
                      <a:solidFill>
                        <a:schemeClr val="tx1"/>
                      </a:solidFill>
                      <a:round/>
                      <a:headEnd/>
                      <a:tailEnd/>
                    </a:ln>
                    <a:effectLst/>
                  </p:spPr>
                  <p:txBody>
                    <a:bodyPr wrap="none" anchor="ct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grpSp>
              <p:grpSp>
                <p:nvGrpSpPr>
                  <p:cNvPr id="266" name="Group 25"/>
                  <p:cNvGrpSpPr>
                    <a:grpSpLocks/>
                  </p:cNvGrpSpPr>
                  <p:nvPr/>
                </p:nvGrpSpPr>
                <p:grpSpPr bwMode="auto">
                  <a:xfrm>
                    <a:off x="436" y="1540"/>
                    <a:ext cx="96" cy="384"/>
                    <a:chOff x="140" y="1516"/>
                    <a:chExt cx="96" cy="384"/>
                  </a:xfrm>
                </p:grpSpPr>
                <p:sp>
                  <p:nvSpPr>
                    <p:cNvPr id="275" name="Line 26"/>
                    <p:cNvSpPr>
                      <a:spLocks noChangeShapeType="1"/>
                    </p:cNvSpPr>
                    <p:nvPr/>
                  </p:nvSpPr>
                  <p:spPr bwMode="auto">
                    <a:xfrm>
                      <a:off x="152" y="1598"/>
                      <a:ext cx="7" cy="305"/>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276" name="Line 27"/>
                    <p:cNvSpPr>
                      <a:spLocks noChangeShapeType="1"/>
                    </p:cNvSpPr>
                    <p:nvPr/>
                  </p:nvSpPr>
                  <p:spPr bwMode="auto">
                    <a:xfrm>
                      <a:off x="208" y="1598"/>
                      <a:ext cx="0" cy="305"/>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277" name="Oval 28"/>
                    <p:cNvSpPr>
                      <a:spLocks noChangeArrowheads="1"/>
                    </p:cNvSpPr>
                    <p:nvPr/>
                  </p:nvSpPr>
                  <p:spPr bwMode="auto">
                    <a:xfrm>
                      <a:off x="136" y="1517"/>
                      <a:ext cx="80" cy="95"/>
                    </a:xfrm>
                    <a:prstGeom prst="ellipse">
                      <a:avLst/>
                    </a:prstGeom>
                    <a:gradFill rotWithShape="0">
                      <a:gsLst>
                        <a:gs pos="0">
                          <a:srgbClr val="FFCCCC"/>
                        </a:gs>
                        <a:gs pos="100000">
                          <a:srgbClr val="FFCCCC">
                            <a:gamma/>
                            <a:shade val="46275"/>
                            <a:invGamma/>
                          </a:srgbClr>
                        </a:gs>
                      </a:gsLst>
                      <a:lin ang="5400000" scaled="1"/>
                    </a:gradFill>
                    <a:ln w="19050">
                      <a:solidFill>
                        <a:schemeClr val="tx1"/>
                      </a:solidFill>
                      <a:round/>
                      <a:headEnd/>
                      <a:tailEnd/>
                    </a:ln>
                    <a:effectLst/>
                  </p:spPr>
                  <p:txBody>
                    <a:bodyPr wrap="none" anchor="ct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grpSp>
              <p:grpSp>
                <p:nvGrpSpPr>
                  <p:cNvPr id="267" name="Group 29"/>
                  <p:cNvGrpSpPr>
                    <a:grpSpLocks/>
                  </p:cNvGrpSpPr>
                  <p:nvPr/>
                </p:nvGrpSpPr>
                <p:grpSpPr bwMode="auto">
                  <a:xfrm>
                    <a:off x="536" y="1544"/>
                    <a:ext cx="96" cy="384"/>
                    <a:chOff x="140" y="1516"/>
                    <a:chExt cx="96" cy="384"/>
                  </a:xfrm>
                </p:grpSpPr>
                <p:sp>
                  <p:nvSpPr>
                    <p:cNvPr id="272" name="Line 30"/>
                    <p:cNvSpPr>
                      <a:spLocks noChangeShapeType="1"/>
                    </p:cNvSpPr>
                    <p:nvPr/>
                  </p:nvSpPr>
                  <p:spPr bwMode="auto">
                    <a:xfrm>
                      <a:off x="165" y="1597"/>
                      <a:ext cx="2" cy="305"/>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273" name="Line 31"/>
                    <p:cNvSpPr>
                      <a:spLocks noChangeShapeType="1"/>
                    </p:cNvSpPr>
                    <p:nvPr/>
                  </p:nvSpPr>
                  <p:spPr bwMode="auto">
                    <a:xfrm>
                      <a:off x="209" y="1597"/>
                      <a:ext cx="0" cy="303"/>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274" name="Oval 32"/>
                    <p:cNvSpPr>
                      <a:spLocks noChangeArrowheads="1"/>
                    </p:cNvSpPr>
                    <p:nvPr/>
                  </p:nvSpPr>
                  <p:spPr bwMode="auto">
                    <a:xfrm>
                      <a:off x="142" y="1515"/>
                      <a:ext cx="80" cy="90"/>
                    </a:xfrm>
                    <a:prstGeom prst="ellipse">
                      <a:avLst/>
                    </a:prstGeom>
                    <a:gradFill rotWithShape="0">
                      <a:gsLst>
                        <a:gs pos="0">
                          <a:srgbClr val="FFCCCC"/>
                        </a:gs>
                        <a:gs pos="100000">
                          <a:srgbClr val="FFCCCC">
                            <a:gamma/>
                            <a:shade val="46275"/>
                            <a:invGamma/>
                          </a:srgbClr>
                        </a:gs>
                      </a:gsLst>
                      <a:lin ang="5400000" scaled="1"/>
                    </a:gradFill>
                    <a:ln w="19050">
                      <a:solidFill>
                        <a:schemeClr val="tx1"/>
                      </a:solidFill>
                      <a:round/>
                      <a:headEnd/>
                      <a:tailEnd/>
                    </a:ln>
                    <a:effectLst/>
                  </p:spPr>
                  <p:txBody>
                    <a:bodyPr wrap="none" anchor="ct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grpSp>
              <p:grpSp>
                <p:nvGrpSpPr>
                  <p:cNvPr id="268" name="Group 33"/>
                  <p:cNvGrpSpPr>
                    <a:grpSpLocks/>
                  </p:cNvGrpSpPr>
                  <p:nvPr/>
                </p:nvGrpSpPr>
                <p:grpSpPr bwMode="auto">
                  <a:xfrm>
                    <a:off x="636" y="1544"/>
                    <a:ext cx="96" cy="384"/>
                    <a:chOff x="140" y="1516"/>
                    <a:chExt cx="96" cy="384"/>
                  </a:xfrm>
                </p:grpSpPr>
                <p:sp>
                  <p:nvSpPr>
                    <p:cNvPr id="269" name="Line 34"/>
                    <p:cNvSpPr>
                      <a:spLocks noChangeShapeType="1"/>
                    </p:cNvSpPr>
                    <p:nvPr/>
                  </p:nvSpPr>
                  <p:spPr bwMode="auto">
                    <a:xfrm>
                      <a:off x="143" y="1597"/>
                      <a:ext cx="5" cy="305"/>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270" name="Line 35"/>
                    <p:cNvSpPr>
                      <a:spLocks noChangeShapeType="1"/>
                    </p:cNvSpPr>
                    <p:nvPr/>
                  </p:nvSpPr>
                  <p:spPr bwMode="auto">
                    <a:xfrm>
                      <a:off x="203" y="1597"/>
                      <a:ext cx="0" cy="303"/>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271" name="Oval 36"/>
                    <p:cNvSpPr>
                      <a:spLocks noChangeArrowheads="1"/>
                    </p:cNvSpPr>
                    <p:nvPr/>
                  </p:nvSpPr>
                  <p:spPr bwMode="auto">
                    <a:xfrm>
                      <a:off x="123" y="1515"/>
                      <a:ext cx="108" cy="90"/>
                    </a:xfrm>
                    <a:prstGeom prst="ellipse">
                      <a:avLst/>
                    </a:prstGeom>
                    <a:gradFill rotWithShape="0">
                      <a:gsLst>
                        <a:gs pos="0">
                          <a:srgbClr val="FFCCCC"/>
                        </a:gs>
                        <a:gs pos="100000">
                          <a:srgbClr val="FFCCCC">
                            <a:gamma/>
                            <a:shade val="46275"/>
                            <a:invGamma/>
                          </a:srgbClr>
                        </a:gs>
                      </a:gsLst>
                      <a:lin ang="5400000" scaled="1"/>
                    </a:gradFill>
                    <a:ln w="19050">
                      <a:solidFill>
                        <a:schemeClr val="tx1"/>
                      </a:solidFill>
                      <a:round/>
                      <a:headEnd/>
                      <a:tailEnd/>
                    </a:ln>
                    <a:effectLst/>
                  </p:spPr>
                  <p:txBody>
                    <a:bodyPr wrap="none" anchor="ct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grpSp>
            </p:grpSp>
            <p:grpSp>
              <p:nvGrpSpPr>
                <p:cNvPr id="189" name="Group 37"/>
                <p:cNvGrpSpPr>
                  <a:grpSpLocks/>
                </p:cNvGrpSpPr>
                <p:nvPr/>
              </p:nvGrpSpPr>
              <p:grpSpPr bwMode="auto">
                <a:xfrm>
                  <a:off x="192" y="1564"/>
                  <a:ext cx="600" cy="392"/>
                  <a:chOff x="132" y="1536"/>
                  <a:chExt cx="600" cy="392"/>
                </a:xfrm>
              </p:grpSpPr>
              <p:grpSp>
                <p:nvGrpSpPr>
                  <p:cNvPr id="239" name="Group 38"/>
                  <p:cNvGrpSpPr>
                    <a:grpSpLocks/>
                  </p:cNvGrpSpPr>
                  <p:nvPr/>
                </p:nvGrpSpPr>
                <p:grpSpPr bwMode="auto">
                  <a:xfrm>
                    <a:off x="132" y="1536"/>
                    <a:ext cx="96" cy="384"/>
                    <a:chOff x="140" y="1516"/>
                    <a:chExt cx="96" cy="384"/>
                  </a:xfrm>
                </p:grpSpPr>
                <p:sp>
                  <p:nvSpPr>
                    <p:cNvPr id="260" name="Line 39"/>
                    <p:cNvSpPr>
                      <a:spLocks noChangeShapeType="1"/>
                    </p:cNvSpPr>
                    <p:nvPr/>
                  </p:nvSpPr>
                  <p:spPr bwMode="auto">
                    <a:xfrm>
                      <a:off x="161" y="1596"/>
                      <a:ext cx="5" cy="310"/>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261" name="Line 40"/>
                    <p:cNvSpPr>
                      <a:spLocks noChangeShapeType="1"/>
                    </p:cNvSpPr>
                    <p:nvPr/>
                  </p:nvSpPr>
                  <p:spPr bwMode="auto">
                    <a:xfrm>
                      <a:off x="217" y="1592"/>
                      <a:ext cx="0" cy="305"/>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262" name="Oval 41"/>
                    <p:cNvSpPr>
                      <a:spLocks noChangeArrowheads="1"/>
                    </p:cNvSpPr>
                    <p:nvPr/>
                  </p:nvSpPr>
                  <p:spPr bwMode="auto">
                    <a:xfrm>
                      <a:off x="135" y="1509"/>
                      <a:ext cx="108" cy="100"/>
                    </a:xfrm>
                    <a:prstGeom prst="ellipse">
                      <a:avLst/>
                    </a:prstGeom>
                    <a:gradFill rotWithShape="0">
                      <a:gsLst>
                        <a:gs pos="0">
                          <a:srgbClr val="FFCCCC"/>
                        </a:gs>
                        <a:gs pos="100000">
                          <a:srgbClr val="FFCCCC">
                            <a:gamma/>
                            <a:shade val="46275"/>
                            <a:invGamma/>
                          </a:srgbClr>
                        </a:gs>
                      </a:gsLst>
                      <a:lin ang="5400000" scaled="1"/>
                    </a:gradFill>
                    <a:ln w="19050">
                      <a:solidFill>
                        <a:schemeClr val="tx1"/>
                      </a:solidFill>
                      <a:round/>
                      <a:headEnd/>
                      <a:tailEnd/>
                    </a:ln>
                    <a:effectLst/>
                  </p:spPr>
                  <p:txBody>
                    <a:bodyPr wrap="none" anchor="ct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grpSp>
              <p:grpSp>
                <p:nvGrpSpPr>
                  <p:cNvPr id="240" name="Group 42"/>
                  <p:cNvGrpSpPr>
                    <a:grpSpLocks/>
                  </p:cNvGrpSpPr>
                  <p:nvPr/>
                </p:nvGrpSpPr>
                <p:grpSpPr bwMode="auto">
                  <a:xfrm>
                    <a:off x="236" y="1536"/>
                    <a:ext cx="96" cy="384"/>
                    <a:chOff x="140" y="1516"/>
                    <a:chExt cx="96" cy="384"/>
                  </a:xfrm>
                </p:grpSpPr>
                <p:sp>
                  <p:nvSpPr>
                    <p:cNvPr id="257" name="Line 43"/>
                    <p:cNvSpPr>
                      <a:spLocks noChangeShapeType="1"/>
                    </p:cNvSpPr>
                    <p:nvPr/>
                  </p:nvSpPr>
                  <p:spPr bwMode="auto">
                    <a:xfrm>
                      <a:off x="160" y="1596"/>
                      <a:ext cx="5" cy="310"/>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258" name="Line 44"/>
                    <p:cNvSpPr>
                      <a:spLocks noChangeShapeType="1"/>
                    </p:cNvSpPr>
                    <p:nvPr/>
                  </p:nvSpPr>
                  <p:spPr bwMode="auto">
                    <a:xfrm>
                      <a:off x="214" y="1592"/>
                      <a:ext cx="0" cy="305"/>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259" name="Oval 45"/>
                    <p:cNvSpPr>
                      <a:spLocks noChangeArrowheads="1"/>
                    </p:cNvSpPr>
                    <p:nvPr/>
                  </p:nvSpPr>
                  <p:spPr bwMode="auto">
                    <a:xfrm>
                      <a:off x="137" y="1509"/>
                      <a:ext cx="113" cy="100"/>
                    </a:xfrm>
                    <a:prstGeom prst="ellipse">
                      <a:avLst/>
                    </a:prstGeom>
                    <a:gradFill rotWithShape="0">
                      <a:gsLst>
                        <a:gs pos="0">
                          <a:srgbClr val="FFCCCC"/>
                        </a:gs>
                        <a:gs pos="100000">
                          <a:srgbClr val="FFCCCC">
                            <a:gamma/>
                            <a:shade val="46275"/>
                            <a:invGamma/>
                          </a:srgbClr>
                        </a:gs>
                      </a:gsLst>
                      <a:lin ang="5400000" scaled="1"/>
                    </a:gradFill>
                    <a:ln w="19050">
                      <a:solidFill>
                        <a:schemeClr val="tx1"/>
                      </a:solidFill>
                      <a:round/>
                      <a:headEnd/>
                      <a:tailEnd/>
                    </a:ln>
                    <a:effectLst/>
                  </p:spPr>
                  <p:txBody>
                    <a:bodyPr wrap="none" anchor="ct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grpSp>
              <p:grpSp>
                <p:nvGrpSpPr>
                  <p:cNvPr id="241" name="Group 46"/>
                  <p:cNvGrpSpPr>
                    <a:grpSpLocks/>
                  </p:cNvGrpSpPr>
                  <p:nvPr/>
                </p:nvGrpSpPr>
                <p:grpSpPr bwMode="auto">
                  <a:xfrm>
                    <a:off x="336" y="1536"/>
                    <a:ext cx="96" cy="384"/>
                    <a:chOff x="140" y="1516"/>
                    <a:chExt cx="96" cy="384"/>
                  </a:xfrm>
                </p:grpSpPr>
                <p:sp>
                  <p:nvSpPr>
                    <p:cNvPr id="254" name="Line 47"/>
                    <p:cNvSpPr>
                      <a:spLocks noChangeShapeType="1"/>
                    </p:cNvSpPr>
                    <p:nvPr/>
                  </p:nvSpPr>
                  <p:spPr bwMode="auto">
                    <a:xfrm>
                      <a:off x="161" y="1596"/>
                      <a:ext cx="5" cy="310"/>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255" name="Line 48"/>
                    <p:cNvSpPr>
                      <a:spLocks noChangeShapeType="1"/>
                    </p:cNvSpPr>
                    <p:nvPr/>
                  </p:nvSpPr>
                  <p:spPr bwMode="auto">
                    <a:xfrm>
                      <a:off x="220" y="1592"/>
                      <a:ext cx="0" cy="305"/>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256" name="Oval 49"/>
                    <p:cNvSpPr>
                      <a:spLocks noChangeArrowheads="1"/>
                    </p:cNvSpPr>
                    <p:nvPr/>
                  </p:nvSpPr>
                  <p:spPr bwMode="auto">
                    <a:xfrm>
                      <a:off x="140" y="1509"/>
                      <a:ext cx="106" cy="100"/>
                    </a:xfrm>
                    <a:prstGeom prst="ellipse">
                      <a:avLst/>
                    </a:prstGeom>
                    <a:gradFill rotWithShape="0">
                      <a:gsLst>
                        <a:gs pos="0">
                          <a:srgbClr val="FFCCCC"/>
                        </a:gs>
                        <a:gs pos="100000">
                          <a:srgbClr val="FFCCCC">
                            <a:gamma/>
                            <a:shade val="46275"/>
                            <a:invGamma/>
                          </a:srgbClr>
                        </a:gs>
                      </a:gsLst>
                      <a:lin ang="5400000" scaled="1"/>
                    </a:gradFill>
                    <a:ln w="19050">
                      <a:solidFill>
                        <a:schemeClr val="tx1"/>
                      </a:solidFill>
                      <a:round/>
                      <a:headEnd/>
                      <a:tailEnd/>
                    </a:ln>
                    <a:effectLst/>
                  </p:spPr>
                  <p:txBody>
                    <a:bodyPr wrap="none" anchor="ct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grpSp>
              <p:grpSp>
                <p:nvGrpSpPr>
                  <p:cNvPr id="242" name="Group 50"/>
                  <p:cNvGrpSpPr>
                    <a:grpSpLocks/>
                  </p:cNvGrpSpPr>
                  <p:nvPr/>
                </p:nvGrpSpPr>
                <p:grpSpPr bwMode="auto">
                  <a:xfrm>
                    <a:off x="436" y="1540"/>
                    <a:ext cx="88" cy="386"/>
                    <a:chOff x="140" y="1516"/>
                    <a:chExt cx="88" cy="386"/>
                  </a:xfrm>
                </p:grpSpPr>
                <p:sp>
                  <p:nvSpPr>
                    <p:cNvPr id="251" name="Line 51"/>
                    <p:cNvSpPr>
                      <a:spLocks noChangeShapeType="1"/>
                    </p:cNvSpPr>
                    <p:nvPr/>
                  </p:nvSpPr>
                  <p:spPr bwMode="auto">
                    <a:xfrm>
                      <a:off x="163" y="1599"/>
                      <a:ext cx="2" cy="305"/>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252" name="Line 52"/>
                    <p:cNvSpPr>
                      <a:spLocks noChangeShapeType="1"/>
                    </p:cNvSpPr>
                    <p:nvPr/>
                  </p:nvSpPr>
                  <p:spPr bwMode="auto">
                    <a:xfrm>
                      <a:off x="212" y="1596"/>
                      <a:ext cx="0" cy="305"/>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253" name="Oval 53"/>
                    <p:cNvSpPr>
                      <a:spLocks noChangeArrowheads="1"/>
                    </p:cNvSpPr>
                    <p:nvPr/>
                  </p:nvSpPr>
                  <p:spPr bwMode="auto">
                    <a:xfrm>
                      <a:off x="142" y="1517"/>
                      <a:ext cx="85" cy="92"/>
                    </a:xfrm>
                    <a:prstGeom prst="ellipse">
                      <a:avLst/>
                    </a:prstGeom>
                    <a:gradFill rotWithShape="0">
                      <a:gsLst>
                        <a:gs pos="0">
                          <a:srgbClr val="FFCCCC"/>
                        </a:gs>
                        <a:gs pos="100000">
                          <a:srgbClr val="FFCCCC">
                            <a:gamma/>
                            <a:shade val="46275"/>
                            <a:invGamma/>
                          </a:srgbClr>
                        </a:gs>
                      </a:gsLst>
                      <a:lin ang="5400000" scaled="1"/>
                    </a:gradFill>
                    <a:ln w="19050">
                      <a:solidFill>
                        <a:schemeClr val="tx1"/>
                      </a:solidFill>
                      <a:round/>
                      <a:headEnd/>
                      <a:tailEnd/>
                    </a:ln>
                    <a:effectLst/>
                  </p:spPr>
                  <p:txBody>
                    <a:bodyPr wrap="none" anchor="ct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grpSp>
              <p:grpSp>
                <p:nvGrpSpPr>
                  <p:cNvPr id="243" name="Group 54"/>
                  <p:cNvGrpSpPr>
                    <a:grpSpLocks/>
                  </p:cNvGrpSpPr>
                  <p:nvPr/>
                </p:nvGrpSpPr>
                <p:grpSpPr bwMode="auto">
                  <a:xfrm>
                    <a:off x="536" y="1544"/>
                    <a:ext cx="96" cy="384"/>
                    <a:chOff x="140" y="1516"/>
                    <a:chExt cx="96" cy="384"/>
                  </a:xfrm>
                </p:grpSpPr>
                <p:sp>
                  <p:nvSpPr>
                    <p:cNvPr id="248" name="Line 55"/>
                    <p:cNvSpPr>
                      <a:spLocks noChangeShapeType="1"/>
                    </p:cNvSpPr>
                    <p:nvPr/>
                  </p:nvSpPr>
                  <p:spPr bwMode="auto">
                    <a:xfrm>
                      <a:off x="163" y="1597"/>
                      <a:ext cx="3" cy="303"/>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249" name="Line 56"/>
                    <p:cNvSpPr>
                      <a:spLocks noChangeShapeType="1"/>
                    </p:cNvSpPr>
                    <p:nvPr/>
                  </p:nvSpPr>
                  <p:spPr bwMode="auto">
                    <a:xfrm>
                      <a:off x="215" y="1590"/>
                      <a:ext cx="0" cy="305"/>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250" name="Oval 57"/>
                    <p:cNvSpPr>
                      <a:spLocks noChangeArrowheads="1"/>
                    </p:cNvSpPr>
                    <p:nvPr/>
                  </p:nvSpPr>
                  <p:spPr bwMode="auto">
                    <a:xfrm>
                      <a:off x="143" y="1508"/>
                      <a:ext cx="92" cy="100"/>
                    </a:xfrm>
                    <a:prstGeom prst="ellipse">
                      <a:avLst/>
                    </a:prstGeom>
                    <a:gradFill rotWithShape="0">
                      <a:gsLst>
                        <a:gs pos="0">
                          <a:srgbClr val="FFCCCC"/>
                        </a:gs>
                        <a:gs pos="100000">
                          <a:srgbClr val="FFCCCC">
                            <a:gamma/>
                            <a:shade val="46275"/>
                            <a:invGamma/>
                          </a:srgbClr>
                        </a:gs>
                      </a:gsLst>
                      <a:lin ang="5400000" scaled="1"/>
                    </a:gradFill>
                    <a:ln w="19050">
                      <a:solidFill>
                        <a:schemeClr val="tx1"/>
                      </a:solidFill>
                      <a:round/>
                      <a:headEnd/>
                      <a:tailEnd/>
                    </a:ln>
                    <a:effectLst/>
                  </p:spPr>
                  <p:txBody>
                    <a:bodyPr wrap="none" anchor="ct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grpSp>
              <p:grpSp>
                <p:nvGrpSpPr>
                  <p:cNvPr id="244" name="Group 58"/>
                  <p:cNvGrpSpPr>
                    <a:grpSpLocks/>
                  </p:cNvGrpSpPr>
                  <p:nvPr/>
                </p:nvGrpSpPr>
                <p:grpSpPr bwMode="auto">
                  <a:xfrm>
                    <a:off x="636" y="1544"/>
                    <a:ext cx="96" cy="384"/>
                    <a:chOff x="140" y="1516"/>
                    <a:chExt cx="96" cy="384"/>
                  </a:xfrm>
                </p:grpSpPr>
                <p:sp>
                  <p:nvSpPr>
                    <p:cNvPr id="245" name="Line 59"/>
                    <p:cNvSpPr>
                      <a:spLocks noChangeShapeType="1"/>
                    </p:cNvSpPr>
                    <p:nvPr/>
                  </p:nvSpPr>
                  <p:spPr bwMode="auto">
                    <a:xfrm>
                      <a:off x="158" y="1597"/>
                      <a:ext cx="5" cy="303"/>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246" name="Line 60"/>
                    <p:cNvSpPr>
                      <a:spLocks noChangeShapeType="1"/>
                    </p:cNvSpPr>
                    <p:nvPr/>
                  </p:nvSpPr>
                  <p:spPr bwMode="auto">
                    <a:xfrm>
                      <a:off x="212" y="1590"/>
                      <a:ext cx="0" cy="305"/>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247" name="Oval 61"/>
                    <p:cNvSpPr>
                      <a:spLocks noChangeArrowheads="1"/>
                    </p:cNvSpPr>
                    <p:nvPr/>
                  </p:nvSpPr>
                  <p:spPr bwMode="auto">
                    <a:xfrm>
                      <a:off x="136" y="1508"/>
                      <a:ext cx="106" cy="100"/>
                    </a:xfrm>
                    <a:prstGeom prst="ellipse">
                      <a:avLst/>
                    </a:prstGeom>
                    <a:gradFill rotWithShape="0">
                      <a:gsLst>
                        <a:gs pos="0">
                          <a:srgbClr val="FFCCCC"/>
                        </a:gs>
                        <a:gs pos="100000">
                          <a:srgbClr val="FFCCCC">
                            <a:gamma/>
                            <a:shade val="46275"/>
                            <a:invGamma/>
                          </a:srgbClr>
                        </a:gs>
                      </a:gsLst>
                      <a:lin ang="5400000" scaled="1"/>
                    </a:gradFill>
                    <a:ln w="19050">
                      <a:solidFill>
                        <a:schemeClr val="tx1"/>
                      </a:solidFill>
                      <a:round/>
                      <a:headEnd/>
                      <a:tailEnd/>
                    </a:ln>
                    <a:effectLst/>
                  </p:spPr>
                  <p:txBody>
                    <a:bodyPr wrap="none" anchor="ct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grpSp>
            </p:grpSp>
            <p:grpSp>
              <p:nvGrpSpPr>
                <p:cNvPr id="190" name="Group 62"/>
                <p:cNvGrpSpPr>
                  <a:grpSpLocks/>
                </p:cNvGrpSpPr>
                <p:nvPr/>
              </p:nvGrpSpPr>
              <p:grpSpPr bwMode="auto">
                <a:xfrm rot="10800000">
                  <a:off x="128" y="1968"/>
                  <a:ext cx="604" cy="415"/>
                  <a:chOff x="132" y="1513"/>
                  <a:chExt cx="604" cy="415"/>
                </a:xfrm>
              </p:grpSpPr>
              <p:grpSp>
                <p:nvGrpSpPr>
                  <p:cNvPr id="216" name="Group 63"/>
                  <p:cNvGrpSpPr>
                    <a:grpSpLocks/>
                  </p:cNvGrpSpPr>
                  <p:nvPr/>
                </p:nvGrpSpPr>
                <p:grpSpPr bwMode="auto">
                  <a:xfrm>
                    <a:off x="132" y="1536"/>
                    <a:ext cx="96" cy="384"/>
                    <a:chOff x="140" y="1516"/>
                    <a:chExt cx="96" cy="384"/>
                  </a:xfrm>
                </p:grpSpPr>
                <p:sp>
                  <p:nvSpPr>
                    <p:cNvPr id="236" name="Line 64"/>
                    <p:cNvSpPr>
                      <a:spLocks noChangeShapeType="1"/>
                    </p:cNvSpPr>
                    <p:nvPr/>
                  </p:nvSpPr>
                  <p:spPr bwMode="auto">
                    <a:xfrm>
                      <a:off x="154" y="1585"/>
                      <a:ext cx="3" cy="311"/>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237" name="Line 65"/>
                    <p:cNvSpPr>
                      <a:spLocks noChangeShapeType="1"/>
                    </p:cNvSpPr>
                    <p:nvPr/>
                  </p:nvSpPr>
                  <p:spPr bwMode="auto">
                    <a:xfrm>
                      <a:off x="203" y="1554"/>
                      <a:ext cx="0" cy="315"/>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238" name="Oval 66"/>
                    <p:cNvSpPr>
                      <a:spLocks noChangeArrowheads="1"/>
                    </p:cNvSpPr>
                    <p:nvPr/>
                  </p:nvSpPr>
                  <p:spPr bwMode="auto">
                    <a:xfrm>
                      <a:off x="137" y="1469"/>
                      <a:ext cx="104" cy="102"/>
                    </a:xfrm>
                    <a:prstGeom prst="ellipse">
                      <a:avLst/>
                    </a:prstGeom>
                    <a:gradFill rotWithShape="0">
                      <a:gsLst>
                        <a:gs pos="0">
                          <a:srgbClr val="FFCCCC"/>
                        </a:gs>
                        <a:gs pos="100000">
                          <a:srgbClr val="FFCCCC">
                            <a:gamma/>
                            <a:shade val="46275"/>
                            <a:invGamma/>
                          </a:srgbClr>
                        </a:gs>
                      </a:gsLst>
                      <a:lin ang="5400000" scaled="1"/>
                    </a:gradFill>
                    <a:ln w="19050">
                      <a:solidFill>
                        <a:schemeClr val="tx1"/>
                      </a:solidFill>
                      <a:round/>
                      <a:headEnd/>
                      <a:tailEnd/>
                    </a:ln>
                    <a:effectLst/>
                  </p:spPr>
                  <p:txBody>
                    <a:bodyPr wrap="none" anchor="ct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grpSp>
              <p:grpSp>
                <p:nvGrpSpPr>
                  <p:cNvPr id="217" name="Group 67"/>
                  <p:cNvGrpSpPr>
                    <a:grpSpLocks/>
                  </p:cNvGrpSpPr>
                  <p:nvPr/>
                </p:nvGrpSpPr>
                <p:grpSpPr bwMode="auto">
                  <a:xfrm>
                    <a:off x="236" y="1536"/>
                    <a:ext cx="96" cy="384"/>
                    <a:chOff x="140" y="1516"/>
                    <a:chExt cx="96" cy="384"/>
                  </a:xfrm>
                </p:grpSpPr>
                <p:sp>
                  <p:nvSpPr>
                    <p:cNvPr id="233" name="Line 68"/>
                    <p:cNvSpPr>
                      <a:spLocks noChangeShapeType="1"/>
                    </p:cNvSpPr>
                    <p:nvPr/>
                  </p:nvSpPr>
                  <p:spPr bwMode="auto">
                    <a:xfrm>
                      <a:off x="172" y="1585"/>
                      <a:ext cx="5" cy="311"/>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234" name="Line 69"/>
                    <p:cNvSpPr>
                      <a:spLocks noChangeShapeType="1"/>
                    </p:cNvSpPr>
                    <p:nvPr/>
                  </p:nvSpPr>
                  <p:spPr bwMode="auto">
                    <a:xfrm>
                      <a:off x="210" y="1554"/>
                      <a:ext cx="0" cy="315"/>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235" name="Oval 70"/>
                    <p:cNvSpPr>
                      <a:spLocks noChangeArrowheads="1"/>
                    </p:cNvSpPr>
                    <p:nvPr/>
                  </p:nvSpPr>
                  <p:spPr bwMode="auto">
                    <a:xfrm>
                      <a:off x="136" y="1469"/>
                      <a:ext cx="111" cy="102"/>
                    </a:xfrm>
                    <a:prstGeom prst="ellipse">
                      <a:avLst/>
                    </a:prstGeom>
                    <a:gradFill rotWithShape="0">
                      <a:gsLst>
                        <a:gs pos="0">
                          <a:srgbClr val="FFCCCC"/>
                        </a:gs>
                        <a:gs pos="100000">
                          <a:srgbClr val="FFCCCC">
                            <a:gamma/>
                            <a:shade val="46275"/>
                            <a:invGamma/>
                          </a:srgbClr>
                        </a:gs>
                      </a:gsLst>
                      <a:lin ang="5400000" scaled="1"/>
                    </a:gradFill>
                    <a:ln w="19050">
                      <a:solidFill>
                        <a:schemeClr val="tx1"/>
                      </a:solidFill>
                      <a:round/>
                      <a:headEnd/>
                      <a:tailEnd/>
                    </a:ln>
                    <a:effectLst/>
                  </p:spPr>
                  <p:txBody>
                    <a:bodyPr wrap="none" anchor="ct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grpSp>
              <p:grpSp>
                <p:nvGrpSpPr>
                  <p:cNvPr id="218" name="Group 71"/>
                  <p:cNvGrpSpPr>
                    <a:grpSpLocks/>
                  </p:cNvGrpSpPr>
                  <p:nvPr/>
                </p:nvGrpSpPr>
                <p:grpSpPr bwMode="auto">
                  <a:xfrm>
                    <a:off x="336" y="1536"/>
                    <a:ext cx="96" cy="384"/>
                    <a:chOff x="140" y="1516"/>
                    <a:chExt cx="96" cy="384"/>
                  </a:xfrm>
                </p:grpSpPr>
                <p:sp>
                  <p:nvSpPr>
                    <p:cNvPr id="230" name="Line 72"/>
                    <p:cNvSpPr>
                      <a:spLocks noChangeShapeType="1"/>
                    </p:cNvSpPr>
                    <p:nvPr/>
                  </p:nvSpPr>
                  <p:spPr bwMode="auto">
                    <a:xfrm>
                      <a:off x="170" y="1585"/>
                      <a:ext cx="2" cy="311"/>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231" name="Line 73"/>
                    <p:cNvSpPr>
                      <a:spLocks noChangeShapeType="1"/>
                    </p:cNvSpPr>
                    <p:nvPr/>
                  </p:nvSpPr>
                  <p:spPr bwMode="auto">
                    <a:xfrm>
                      <a:off x="215" y="1554"/>
                      <a:ext cx="0" cy="315"/>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232" name="Oval 74"/>
                    <p:cNvSpPr>
                      <a:spLocks noChangeArrowheads="1"/>
                    </p:cNvSpPr>
                    <p:nvPr/>
                  </p:nvSpPr>
                  <p:spPr bwMode="auto">
                    <a:xfrm>
                      <a:off x="149" y="1469"/>
                      <a:ext cx="101" cy="102"/>
                    </a:xfrm>
                    <a:prstGeom prst="ellipse">
                      <a:avLst/>
                    </a:prstGeom>
                    <a:gradFill rotWithShape="0">
                      <a:gsLst>
                        <a:gs pos="0">
                          <a:srgbClr val="FFCCCC"/>
                        </a:gs>
                        <a:gs pos="100000">
                          <a:srgbClr val="FFCCCC">
                            <a:gamma/>
                            <a:shade val="46275"/>
                            <a:invGamma/>
                          </a:srgbClr>
                        </a:gs>
                      </a:gsLst>
                      <a:lin ang="5400000" scaled="1"/>
                    </a:gradFill>
                    <a:ln w="19050">
                      <a:solidFill>
                        <a:schemeClr val="tx1"/>
                      </a:solidFill>
                      <a:round/>
                      <a:headEnd/>
                      <a:tailEnd/>
                    </a:ln>
                    <a:effectLst/>
                  </p:spPr>
                  <p:txBody>
                    <a:bodyPr wrap="none" anchor="ct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grpSp>
              <p:grpSp>
                <p:nvGrpSpPr>
                  <p:cNvPr id="219" name="Group 75"/>
                  <p:cNvGrpSpPr>
                    <a:grpSpLocks/>
                  </p:cNvGrpSpPr>
                  <p:nvPr/>
                </p:nvGrpSpPr>
                <p:grpSpPr bwMode="auto">
                  <a:xfrm>
                    <a:off x="436" y="1540"/>
                    <a:ext cx="96" cy="384"/>
                    <a:chOff x="140" y="1516"/>
                    <a:chExt cx="96" cy="384"/>
                  </a:xfrm>
                </p:grpSpPr>
                <p:sp>
                  <p:nvSpPr>
                    <p:cNvPr id="227" name="Line 76"/>
                    <p:cNvSpPr>
                      <a:spLocks noChangeShapeType="1"/>
                    </p:cNvSpPr>
                    <p:nvPr/>
                  </p:nvSpPr>
                  <p:spPr bwMode="auto">
                    <a:xfrm>
                      <a:off x="165" y="1576"/>
                      <a:ext cx="2" cy="305"/>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228" name="Line 77"/>
                    <p:cNvSpPr>
                      <a:spLocks noChangeShapeType="1"/>
                    </p:cNvSpPr>
                    <p:nvPr/>
                  </p:nvSpPr>
                  <p:spPr bwMode="auto">
                    <a:xfrm>
                      <a:off x="209" y="1573"/>
                      <a:ext cx="0" cy="305"/>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229" name="Oval 78"/>
                    <p:cNvSpPr>
                      <a:spLocks noChangeArrowheads="1"/>
                    </p:cNvSpPr>
                    <p:nvPr/>
                  </p:nvSpPr>
                  <p:spPr bwMode="auto">
                    <a:xfrm>
                      <a:off x="157" y="1494"/>
                      <a:ext cx="77" cy="94"/>
                    </a:xfrm>
                    <a:prstGeom prst="ellipse">
                      <a:avLst/>
                    </a:prstGeom>
                    <a:gradFill rotWithShape="0">
                      <a:gsLst>
                        <a:gs pos="0">
                          <a:srgbClr val="FFCCCC"/>
                        </a:gs>
                        <a:gs pos="100000">
                          <a:srgbClr val="FFCCCC">
                            <a:gamma/>
                            <a:shade val="46275"/>
                            <a:invGamma/>
                          </a:srgbClr>
                        </a:gs>
                      </a:gsLst>
                      <a:lin ang="5400000" scaled="1"/>
                    </a:gradFill>
                    <a:ln w="19050">
                      <a:solidFill>
                        <a:schemeClr val="tx1"/>
                      </a:solidFill>
                      <a:round/>
                      <a:headEnd/>
                      <a:tailEnd/>
                    </a:ln>
                    <a:effectLst/>
                  </p:spPr>
                  <p:txBody>
                    <a:bodyPr wrap="none" anchor="ct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grpSp>
              <p:grpSp>
                <p:nvGrpSpPr>
                  <p:cNvPr id="220" name="Group 79"/>
                  <p:cNvGrpSpPr>
                    <a:grpSpLocks/>
                  </p:cNvGrpSpPr>
                  <p:nvPr/>
                </p:nvGrpSpPr>
                <p:grpSpPr bwMode="auto">
                  <a:xfrm>
                    <a:off x="536" y="1544"/>
                    <a:ext cx="96" cy="384"/>
                    <a:chOff x="140" y="1516"/>
                    <a:chExt cx="96" cy="384"/>
                  </a:xfrm>
                </p:grpSpPr>
                <p:sp>
                  <p:nvSpPr>
                    <p:cNvPr id="224" name="Line 80"/>
                    <p:cNvSpPr>
                      <a:spLocks noChangeShapeType="1"/>
                    </p:cNvSpPr>
                    <p:nvPr/>
                  </p:nvSpPr>
                  <p:spPr bwMode="auto">
                    <a:xfrm>
                      <a:off x="178" y="1590"/>
                      <a:ext cx="5" cy="305"/>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225" name="Line 81"/>
                    <p:cNvSpPr>
                      <a:spLocks noChangeShapeType="1"/>
                    </p:cNvSpPr>
                    <p:nvPr/>
                  </p:nvSpPr>
                  <p:spPr bwMode="auto">
                    <a:xfrm>
                      <a:off x="213" y="1554"/>
                      <a:ext cx="0" cy="303"/>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226" name="Oval 82"/>
                    <p:cNvSpPr>
                      <a:spLocks noChangeArrowheads="1"/>
                    </p:cNvSpPr>
                    <p:nvPr/>
                  </p:nvSpPr>
                  <p:spPr bwMode="auto">
                    <a:xfrm>
                      <a:off x="156" y="1469"/>
                      <a:ext cx="80" cy="102"/>
                    </a:xfrm>
                    <a:prstGeom prst="ellipse">
                      <a:avLst/>
                    </a:prstGeom>
                    <a:gradFill rotWithShape="0">
                      <a:gsLst>
                        <a:gs pos="0">
                          <a:srgbClr val="FFCCCC"/>
                        </a:gs>
                        <a:gs pos="100000">
                          <a:srgbClr val="FFCCCC">
                            <a:gamma/>
                            <a:shade val="46275"/>
                            <a:invGamma/>
                          </a:srgbClr>
                        </a:gs>
                      </a:gsLst>
                      <a:lin ang="5400000" scaled="1"/>
                    </a:gradFill>
                    <a:ln w="19050">
                      <a:solidFill>
                        <a:schemeClr val="tx1"/>
                      </a:solidFill>
                      <a:round/>
                      <a:headEnd/>
                      <a:tailEnd/>
                    </a:ln>
                    <a:effectLst/>
                  </p:spPr>
                  <p:txBody>
                    <a:bodyPr wrap="none" anchor="ct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grpSp>
              <p:grpSp>
                <p:nvGrpSpPr>
                  <p:cNvPr id="221" name="Group 83"/>
                  <p:cNvGrpSpPr>
                    <a:grpSpLocks/>
                  </p:cNvGrpSpPr>
                  <p:nvPr/>
                </p:nvGrpSpPr>
                <p:grpSpPr bwMode="auto">
                  <a:xfrm>
                    <a:off x="638" y="1513"/>
                    <a:ext cx="98" cy="415"/>
                    <a:chOff x="142" y="1485"/>
                    <a:chExt cx="98" cy="415"/>
                  </a:xfrm>
                </p:grpSpPr>
                <p:sp>
                  <p:nvSpPr>
                    <p:cNvPr id="222" name="Line 84"/>
                    <p:cNvSpPr>
                      <a:spLocks noChangeShapeType="1"/>
                    </p:cNvSpPr>
                    <p:nvPr/>
                  </p:nvSpPr>
                  <p:spPr bwMode="auto">
                    <a:xfrm>
                      <a:off x="159" y="1590"/>
                      <a:ext cx="7" cy="305"/>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223" name="Oval 86"/>
                    <p:cNvSpPr>
                      <a:spLocks noChangeArrowheads="1"/>
                    </p:cNvSpPr>
                    <p:nvPr/>
                  </p:nvSpPr>
                  <p:spPr bwMode="auto">
                    <a:xfrm>
                      <a:off x="153" y="1467"/>
                      <a:ext cx="96" cy="100"/>
                    </a:xfrm>
                    <a:prstGeom prst="ellipse">
                      <a:avLst/>
                    </a:prstGeom>
                    <a:gradFill rotWithShape="0">
                      <a:gsLst>
                        <a:gs pos="0">
                          <a:srgbClr val="FFCCCC"/>
                        </a:gs>
                        <a:gs pos="100000">
                          <a:srgbClr val="FFCCCC">
                            <a:gamma/>
                            <a:shade val="46275"/>
                            <a:invGamma/>
                          </a:srgbClr>
                        </a:gs>
                      </a:gsLst>
                      <a:lin ang="5400000" scaled="1"/>
                    </a:gradFill>
                    <a:ln w="19050">
                      <a:solidFill>
                        <a:schemeClr val="tx1"/>
                      </a:solidFill>
                      <a:round/>
                      <a:headEnd/>
                      <a:tailEnd/>
                    </a:ln>
                    <a:effectLst/>
                  </p:spPr>
                  <p:txBody>
                    <a:bodyPr wrap="none" anchor="ct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grpSp>
            </p:grpSp>
            <p:grpSp>
              <p:nvGrpSpPr>
                <p:cNvPr id="191" name="Group 87"/>
                <p:cNvGrpSpPr>
                  <a:grpSpLocks/>
                </p:cNvGrpSpPr>
                <p:nvPr/>
              </p:nvGrpSpPr>
              <p:grpSpPr bwMode="auto">
                <a:xfrm rot="10800000">
                  <a:off x="192" y="1996"/>
                  <a:ext cx="600" cy="392"/>
                  <a:chOff x="132" y="1536"/>
                  <a:chExt cx="600" cy="392"/>
                </a:xfrm>
              </p:grpSpPr>
              <p:grpSp>
                <p:nvGrpSpPr>
                  <p:cNvPr id="192" name="Group 88"/>
                  <p:cNvGrpSpPr>
                    <a:grpSpLocks/>
                  </p:cNvGrpSpPr>
                  <p:nvPr/>
                </p:nvGrpSpPr>
                <p:grpSpPr bwMode="auto">
                  <a:xfrm>
                    <a:off x="132" y="1536"/>
                    <a:ext cx="96" cy="384"/>
                    <a:chOff x="140" y="1516"/>
                    <a:chExt cx="96" cy="384"/>
                  </a:xfrm>
                </p:grpSpPr>
                <p:sp>
                  <p:nvSpPr>
                    <p:cNvPr id="213" name="Line 89"/>
                    <p:cNvSpPr>
                      <a:spLocks noChangeShapeType="1"/>
                    </p:cNvSpPr>
                    <p:nvPr/>
                  </p:nvSpPr>
                  <p:spPr bwMode="auto">
                    <a:xfrm>
                      <a:off x="159" y="1571"/>
                      <a:ext cx="5" cy="305"/>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214" name="Line 90"/>
                    <p:cNvSpPr>
                      <a:spLocks noChangeShapeType="1"/>
                    </p:cNvSpPr>
                    <p:nvPr/>
                  </p:nvSpPr>
                  <p:spPr bwMode="auto">
                    <a:xfrm>
                      <a:off x="200" y="1568"/>
                      <a:ext cx="0" cy="305"/>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215" name="Oval 91"/>
                    <p:cNvSpPr>
                      <a:spLocks noChangeArrowheads="1"/>
                    </p:cNvSpPr>
                    <p:nvPr/>
                  </p:nvSpPr>
                  <p:spPr bwMode="auto">
                    <a:xfrm>
                      <a:off x="127" y="1493"/>
                      <a:ext cx="101" cy="94"/>
                    </a:xfrm>
                    <a:prstGeom prst="ellipse">
                      <a:avLst/>
                    </a:prstGeom>
                    <a:gradFill rotWithShape="0">
                      <a:gsLst>
                        <a:gs pos="0">
                          <a:srgbClr val="FFCCCC"/>
                        </a:gs>
                        <a:gs pos="100000">
                          <a:srgbClr val="FFCCCC">
                            <a:gamma/>
                            <a:shade val="46275"/>
                            <a:invGamma/>
                          </a:srgbClr>
                        </a:gs>
                      </a:gsLst>
                      <a:lin ang="5400000" scaled="1"/>
                    </a:gradFill>
                    <a:ln w="19050">
                      <a:solidFill>
                        <a:schemeClr val="tx1"/>
                      </a:solidFill>
                      <a:round/>
                      <a:headEnd/>
                      <a:tailEnd/>
                    </a:ln>
                    <a:effectLst/>
                  </p:spPr>
                  <p:txBody>
                    <a:bodyPr wrap="none" anchor="ct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grpSp>
              <p:grpSp>
                <p:nvGrpSpPr>
                  <p:cNvPr id="193" name="Group 92"/>
                  <p:cNvGrpSpPr>
                    <a:grpSpLocks/>
                  </p:cNvGrpSpPr>
                  <p:nvPr/>
                </p:nvGrpSpPr>
                <p:grpSpPr bwMode="auto">
                  <a:xfrm>
                    <a:off x="236" y="1536"/>
                    <a:ext cx="96" cy="384"/>
                    <a:chOff x="140" y="1516"/>
                    <a:chExt cx="96" cy="384"/>
                  </a:xfrm>
                </p:grpSpPr>
                <p:sp>
                  <p:nvSpPr>
                    <p:cNvPr id="210" name="Line 93"/>
                    <p:cNvSpPr>
                      <a:spLocks noChangeShapeType="1"/>
                    </p:cNvSpPr>
                    <p:nvPr/>
                  </p:nvSpPr>
                  <p:spPr bwMode="auto">
                    <a:xfrm>
                      <a:off x="159" y="1571"/>
                      <a:ext cx="5" cy="305"/>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211" name="Line 94"/>
                    <p:cNvSpPr>
                      <a:spLocks noChangeShapeType="1"/>
                    </p:cNvSpPr>
                    <p:nvPr/>
                  </p:nvSpPr>
                  <p:spPr bwMode="auto">
                    <a:xfrm>
                      <a:off x="192" y="1568"/>
                      <a:ext cx="0" cy="305"/>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212" name="Oval 95"/>
                    <p:cNvSpPr>
                      <a:spLocks noChangeArrowheads="1"/>
                    </p:cNvSpPr>
                    <p:nvPr/>
                  </p:nvSpPr>
                  <p:spPr bwMode="auto">
                    <a:xfrm>
                      <a:off x="135" y="1493"/>
                      <a:ext cx="87" cy="94"/>
                    </a:xfrm>
                    <a:prstGeom prst="ellipse">
                      <a:avLst/>
                    </a:prstGeom>
                    <a:gradFill rotWithShape="0">
                      <a:gsLst>
                        <a:gs pos="0">
                          <a:srgbClr val="FFCCCC"/>
                        </a:gs>
                        <a:gs pos="100000">
                          <a:srgbClr val="FFCCCC">
                            <a:gamma/>
                            <a:shade val="46275"/>
                            <a:invGamma/>
                          </a:srgbClr>
                        </a:gs>
                      </a:gsLst>
                      <a:lin ang="5400000" scaled="1"/>
                    </a:gradFill>
                    <a:ln w="19050">
                      <a:solidFill>
                        <a:schemeClr val="tx1"/>
                      </a:solidFill>
                      <a:round/>
                      <a:headEnd/>
                      <a:tailEnd/>
                    </a:ln>
                    <a:effectLst/>
                  </p:spPr>
                  <p:txBody>
                    <a:bodyPr wrap="none" anchor="ct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grpSp>
              <p:grpSp>
                <p:nvGrpSpPr>
                  <p:cNvPr id="194" name="Group 96"/>
                  <p:cNvGrpSpPr>
                    <a:grpSpLocks/>
                  </p:cNvGrpSpPr>
                  <p:nvPr/>
                </p:nvGrpSpPr>
                <p:grpSpPr bwMode="auto">
                  <a:xfrm>
                    <a:off x="336" y="1536"/>
                    <a:ext cx="96" cy="384"/>
                    <a:chOff x="140" y="1516"/>
                    <a:chExt cx="96" cy="384"/>
                  </a:xfrm>
                </p:grpSpPr>
                <p:sp>
                  <p:nvSpPr>
                    <p:cNvPr id="207" name="Line 97"/>
                    <p:cNvSpPr>
                      <a:spLocks noChangeShapeType="1"/>
                    </p:cNvSpPr>
                    <p:nvPr/>
                  </p:nvSpPr>
                  <p:spPr bwMode="auto">
                    <a:xfrm>
                      <a:off x="169" y="1571"/>
                      <a:ext cx="5" cy="305"/>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208" name="Line 98"/>
                    <p:cNvSpPr>
                      <a:spLocks noChangeShapeType="1"/>
                    </p:cNvSpPr>
                    <p:nvPr/>
                  </p:nvSpPr>
                  <p:spPr bwMode="auto">
                    <a:xfrm>
                      <a:off x="217" y="1568"/>
                      <a:ext cx="0" cy="305"/>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209" name="Oval 99"/>
                    <p:cNvSpPr>
                      <a:spLocks noChangeArrowheads="1"/>
                    </p:cNvSpPr>
                    <p:nvPr/>
                  </p:nvSpPr>
                  <p:spPr bwMode="auto">
                    <a:xfrm>
                      <a:off x="146" y="1493"/>
                      <a:ext cx="104" cy="94"/>
                    </a:xfrm>
                    <a:prstGeom prst="ellipse">
                      <a:avLst/>
                    </a:prstGeom>
                    <a:gradFill rotWithShape="0">
                      <a:gsLst>
                        <a:gs pos="0">
                          <a:srgbClr val="FFCCCC"/>
                        </a:gs>
                        <a:gs pos="100000">
                          <a:srgbClr val="FFCCCC">
                            <a:gamma/>
                            <a:shade val="46275"/>
                            <a:invGamma/>
                          </a:srgbClr>
                        </a:gs>
                      </a:gsLst>
                      <a:lin ang="5400000" scaled="1"/>
                    </a:gradFill>
                    <a:ln w="19050">
                      <a:solidFill>
                        <a:schemeClr val="tx1"/>
                      </a:solidFill>
                      <a:round/>
                      <a:headEnd/>
                      <a:tailEnd/>
                    </a:ln>
                    <a:effectLst/>
                  </p:spPr>
                  <p:txBody>
                    <a:bodyPr wrap="none" anchor="ct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grpSp>
              <p:grpSp>
                <p:nvGrpSpPr>
                  <p:cNvPr id="195" name="Group 100"/>
                  <p:cNvGrpSpPr>
                    <a:grpSpLocks/>
                  </p:cNvGrpSpPr>
                  <p:nvPr/>
                </p:nvGrpSpPr>
                <p:grpSpPr bwMode="auto">
                  <a:xfrm>
                    <a:off x="436" y="1540"/>
                    <a:ext cx="96" cy="384"/>
                    <a:chOff x="140" y="1516"/>
                    <a:chExt cx="96" cy="384"/>
                  </a:xfrm>
                </p:grpSpPr>
                <p:sp>
                  <p:nvSpPr>
                    <p:cNvPr id="204" name="Line 101"/>
                    <p:cNvSpPr>
                      <a:spLocks noChangeShapeType="1"/>
                    </p:cNvSpPr>
                    <p:nvPr/>
                  </p:nvSpPr>
                  <p:spPr bwMode="auto">
                    <a:xfrm>
                      <a:off x="166" y="1593"/>
                      <a:ext cx="5" cy="303"/>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205" name="Line 102"/>
                    <p:cNvSpPr>
                      <a:spLocks noChangeShapeType="1"/>
                    </p:cNvSpPr>
                    <p:nvPr/>
                  </p:nvSpPr>
                  <p:spPr bwMode="auto">
                    <a:xfrm>
                      <a:off x="196" y="1589"/>
                      <a:ext cx="0" cy="303"/>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206" name="Oval 103"/>
                    <p:cNvSpPr>
                      <a:spLocks noChangeArrowheads="1"/>
                    </p:cNvSpPr>
                    <p:nvPr/>
                  </p:nvSpPr>
                  <p:spPr bwMode="auto">
                    <a:xfrm>
                      <a:off x="150" y="1505"/>
                      <a:ext cx="96" cy="102"/>
                    </a:xfrm>
                    <a:prstGeom prst="ellipse">
                      <a:avLst/>
                    </a:prstGeom>
                    <a:gradFill rotWithShape="0">
                      <a:gsLst>
                        <a:gs pos="0">
                          <a:srgbClr val="FFCCCC"/>
                        </a:gs>
                        <a:gs pos="100000">
                          <a:srgbClr val="FFCCCC">
                            <a:gamma/>
                            <a:shade val="46275"/>
                            <a:invGamma/>
                          </a:srgbClr>
                        </a:gs>
                      </a:gsLst>
                      <a:lin ang="5400000" scaled="1"/>
                    </a:gradFill>
                    <a:ln w="19050">
                      <a:solidFill>
                        <a:schemeClr val="tx1"/>
                      </a:solidFill>
                      <a:round/>
                      <a:headEnd/>
                      <a:tailEnd/>
                    </a:ln>
                    <a:effectLst/>
                  </p:spPr>
                  <p:txBody>
                    <a:bodyPr wrap="none" anchor="ct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grpSp>
              <p:grpSp>
                <p:nvGrpSpPr>
                  <p:cNvPr id="196" name="Group 104"/>
                  <p:cNvGrpSpPr>
                    <a:grpSpLocks/>
                  </p:cNvGrpSpPr>
                  <p:nvPr/>
                </p:nvGrpSpPr>
                <p:grpSpPr bwMode="auto">
                  <a:xfrm>
                    <a:off x="536" y="1544"/>
                    <a:ext cx="96" cy="384"/>
                    <a:chOff x="140" y="1516"/>
                    <a:chExt cx="96" cy="384"/>
                  </a:xfrm>
                </p:grpSpPr>
                <p:sp>
                  <p:nvSpPr>
                    <p:cNvPr id="201" name="Line 105"/>
                    <p:cNvSpPr>
                      <a:spLocks noChangeShapeType="1"/>
                    </p:cNvSpPr>
                    <p:nvPr/>
                  </p:nvSpPr>
                  <p:spPr bwMode="auto">
                    <a:xfrm>
                      <a:off x="169" y="1576"/>
                      <a:ext cx="5" cy="305"/>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202" name="Line 106"/>
                    <p:cNvSpPr>
                      <a:spLocks noChangeShapeType="1"/>
                    </p:cNvSpPr>
                    <p:nvPr/>
                  </p:nvSpPr>
                  <p:spPr bwMode="auto">
                    <a:xfrm>
                      <a:off x="195" y="1572"/>
                      <a:ext cx="0" cy="305"/>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203" name="Oval 107"/>
                    <p:cNvSpPr>
                      <a:spLocks noChangeArrowheads="1"/>
                    </p:cNvSpPr>
                    <p:nvPr/>
                  </p:nvSpPr>
                  <p:spPr bwMode="auto">
                    <a:xfrm>
                      <a:off x="148" y="1493"/>
                      <a:ext cx="92" cy="94"/>
                    </a:xfrm>
                    <a:prstGeom prst="ellipse">
                      <a:avLst/>
                    </a:prstGeom>
                    <a:gradFill rotWithShape="0">
                      <a:gsLst>
                        <a:gs pos="0">
                          <a:srgbClr val="FFCCCC"/>
                        </a:gs>
                        <a:gs pos="100000">
                          <a:srgbClr val="FFCCCC">
                            <a:gamma/>
                            <a:shade val="46275"/>
                            <a:invGamma/>
                          </a:srgbClr>
                        </a:gs>
                      </a:gsLst>
                      <a:lin ang="5400000" scaled="1"/>
                    </a:gradFill>
                    <a:ln w="19050">
                      <a:solidFill>
                        <a:schemeClr val="tx1"/>
                      </a:solidFill>
                      <a:round/>
                      <a:headEnd/>
                      <a:tailEnd/>
                    </a:ln>
                    <a:effectLst/>
                  </p:spPr>
                  <p:txBody>
                    <a:bodyPr wrap="none" anchor="ct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grpSp>
              <p:grpSp>
                <p:nvGrpSpPr>
                  <p:cNvPr id="197" name="Group 108"/>
                  <p:cNvGrpSpPr>
                    <a:grpSpLocks/>
                  </p:cNvGrpSpPr>
                  <p:nvPr/>
                </p:nvGrpSpPr>
                <p:grpSpPr bwMode="auto">
                  <a:xfrm>
                    <a:off x="636" y="1544"/>
                    <a:ext cx="96" cy="384"/>
                    <a:chOff x="140" y="1516"/>
                    <a:chExt cx="96" cy="384"/>
                  </a:xfrm>
                </p:grpSpPr>
                <p:sp>
                  <p:nvSpPr>
                    <p:cNvPr id="198" name="Line 109"/>
                    <p:cNvSpPr>
                      <a:spLocks noChangeShapeType="1"/>
                    </p:cNvSpPr>
                    <p:nvPr/>
                  </p:nvSpPr>
                  <p:spPr bwMode="auto">
                    <a:xfrm>
                      <a:off x="168" y="1576"/>
                      <a:ext cx="5" cy="305"/>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199" name="Line 110"/>
                    <p:cNvSpPr>
                      <a:spLocks noChangeShapeType="1"/>
                    </p:cNvSpPr>
                    <p:nvPr/>
                  </p:nvSpPr>
                  <p:spPr bwMode="auto">
                    <a:xfrm>
                      <a:off x="187" y="1572"/>
                      <a:ext cx="0" cy="305"/>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200" name="Oval 111"/>
                    <p:cNvSpPr>
                      <a:spLocks noChangeArrowheads="1"/>
                    </p:cNvSpPr>
                    <p:nvPr/>
                  </p:nvSpPr>
                  <p:spPr bwMode="auto">
                    <a:xfrm>
                      <a:off x="128" y="1493"/>
                      <a:ext cx="110" cy="94"/>
                    </a:xfrm>
                    <a:prstGeom prst="ellipse">
                      <a:avLst/>
                    </a:prstGeom>
                    <a:gradFill rotWithShape="0">
                      <a:gsLst>
                        <a:gs pos="0">
                          <a:srgbClr val="FFCCCC"/>
                        </a:gs>
                        <a:gs pos="100000">
                          <a:srgbClr val="FFCCCC">
                            <a:gamma/>
                            <a:shade val="46275"/>
                            <a:invGamma/>
                          </a:srgbClr>
                        </a:gs>
                      </a:gsLst>
                      <a:lin ang="5400000" scaled="1"/>
                    </a:gradFill>
                    <a:ln w="19050">
                      <a:solidFill>
                        <a:schemeClr val="tx1"/>
                      </a:solidFill>
                      <a:round/>
                      <a:headEnd/>
                      <a:tailEnd/>
                    </a:ln>
                    <a:effectLst/>
                  </p:spPr>
                  <p:txBody>
                    <a:bodyPr wrap="none" anchor="ct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grpSp>
            </p:grpSp>
          </p:grpSp>
          <p:sp>
            <p:nvSpPr>
              <p:cNvPr id="82" name="AutoShape 112"/>
              <p:cNvSpPr>
                <a:spLocks noChangeArrowheads="1"/>
              </p:cNvSpPr>
              <p:nvPr/>
            </p:nvSpPr>
            <p:spPr bwMode="auto">
              <a:xfrm>
                <a:off x="3934903" y="1482949"/>
                <a:ext cx="220676" cy="795304"/>
              </a:xfrm>
              <a:prstGeom prst="can">
                <a:avLst>
                  <a:gd name="adj" fmla="val 57121"/>
                </a:avLst>
              </a:prstGeom>
              <a:gradFill rotWithShape="0">
                <a:gsLst>
                  <a:gs pos="0">
                    <a:srgbClr val="99FF33"/>
                  </a:gs>
                  <a:gs pos="50000">
                    <a:schemeClr val="bg1"/>
                  </a:gs>
                  <a:gs pos="100000">
                    <a:srgbClr val="99FF33"/>
                  </a:gs>
                </a:gsLst>
                <a:lin ang="0" scaled="1"/>
              </a:gradFill>
              <a:ln w="28575">
                <a:solidFill>
                  <a:schemeClr val="tx1"/>
                </a:solidFill>
                <a:round/>
                <a:headEnd/>
                <a:tailEnd/>
              </a:ln>
              <a:effectLst/>
            </p:spPr>
            <p:txBody>
              <a:bodyPr wrap="none" anchor="ct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grpSp>
            <p:nvGrpSpPr>
              <p:cNvPr id="83" name="Group 114"/>
              <p:cNvGrpSpPr>
                <a:grpSpLocks/>
              </p:cNvGrpSpPr>
              <p:nvPr/>
            </p:nvGrpSpPr>
            <p:grpSpPr bwMode="auto">
              <a:xfrm>
                <a:off x="4822926" y="1450809"/>
                <a:ext cx="601982" cy="838457"/>
                <a:chOff x="132" y="1536"/>
                <a:chExt cx="660" cy="852"/>
              </a:xfrm>
            </p:grpSpPr>
            <p:grpSp>
              <p:nvGrpSpPr>
                <p:cNvPr id="88" name="Group 115"/>
                <p:cNvGrpSpPr>
                  <a:grpSpLocks/>
                </p:cNvGrpSpPr>
                <p:nvPr/>
              </p:nvGrpSpPr>
              <p:grpSpPr bwMode="auto">
                <a:xfrm>
                  <a:off x="132" y="1536"/>
                  <a:ext cx="600" cy="392"/>
                  <a:chOff x="132" y="1536"/>
                  <a:chExt cx="600" cy="392"/>
                </a:xfrm>
              </p:grpSpPr>
              <p:grpSp>
                <p:nvGrpSpPr>
                  <p:cNvPr id="164" name="Group 116"/>
                  <p:cNvGrpSpPr>
                    <a:grpSpLocks/>
                  </p:cNvGrpSpPr>
                  <p:nvPr/>
                </p:nvGrpSpPr>
                <p:grpSpPr bwMode="auto">
                  <a:xfrm>
                    <a:off x="132" y="1536"/>
                    <a:ext cx="96" cy="384"/>
                    <a:chOff x="140" y="1516"/>
                    <a:chExt cx="96" cy="384"/>
                  </a:xfrm>
                </p:grpSpPr>
                <p:sp>
                  <p:nvSpPr>
                    <p:cNvPr id="185" name="Line 117"/>
                    <p:cNvSpPr>
                      <a:spLocks noChangeShapeType="1"/>
                    </p:cNvSpPr>
                    <p:nvPr/>
                  </p:nvSpPr>
                  <p:spPr bwMode="auto">
                    <a:xfrm>
                      <a:off x="161" y="1599"/>
                      <a:ext cx="5" cy="303"/>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186" name="Line 118"/>
                    <p:cNvSpPr>
                      <a:spLocks noChangeShapeType="1"/>
                    </p:cNvSpPr>
                    <p:nvPr/>
                  </p:nvSpPr>
                  <p:spPr bwMode="auto">
                    <a:xfrm>
                      <a:off x="215" y="1597"/>
                      <a:ext cx="0" cy="303"/>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187" name="Oval 119"/>
                    <p:cNvSpPr>
                      <a:spLocks noChangeArrowheads="1"/>
                    </p:cNvSpPr>
                    <p:nvPr/>
                  </p:nvSpPr>
                  <p:spPr bwMode="auto">
                    <a:xfrm>
                      <a:off x="142" y="1516"/>
                      <a:ext cx="103" cy="92"/>
                    </a:xfrm>
                    <a:prstGeom prst="ellipse">
                      <a:avLst/>
                    </a:prstGeom>
                    <a:gradFill rotWithShape="0">
                      <a:gsLst>
                        <a:gs pos="0">
                          <a:srgbClr val="FFCCCC"/>
                        </a:gs>
                        <a:gs pos="100000">
                          <a:srgbClr val="FFCCCC">
                            <a:gamma/>
                            <a:shade val="46275"/>
                            <a:invGamma/>
                          </a:srgbClr>
                        </a:gs>
                      </a:gsLst>
                      <a:lin ang="5400000" scaled="1"/>
                    </a:gradFill>
                    <a:ln w="19050">
                      <a:solidFill>
                        <a:schemeClr val="tx1"/>
                      </a:solidFill>
                      <a:round/>
                      <a:headEnd/>
                      <a:tailEnd/>
                    </a:ln>
                    <a:effectLst/>
                  </p:spPr>
                  <p:txBody>
                    <a:bodyPr wrap="none" anchor="ct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grpSp>
              <p:grpSp>
                <p:nvGrpSpPr>
                  <p:cNvPr id="165" name="Group 120"/>
                  <p:cNvGrpSpPr>
                    <a:grpSpLocks/>
                  </p:cNvGrpSpPr>
                  <p:nvPr/>
                </p:nvGrpSpPr>
                <p:grpSpPr bwMode="auto">
                  <a:xfrm>
                    <a:off x="236" y="1536"/>
                    <a:ext cx="96" cy="384"/>
                    <a:chOff x="140" y="1516"/>
                    <a:chExt cx="96" cy="384"/>
                  </a:xfrm>
                </p:grpSpPr>
                <p:sp>
                  <p:nvSpPr>
                    <p:cNvPr id="182" name="Line 121"/>
                    <p:cNvSpPr>
                      <a:spLocks noChangeShapeType="1"/>
                    </p:cNvSpPr>
                    <p:nvPr/>
                  </p:nvSpPr>
                  <p:spPr bwMode="auto">
                    <a:xfrm>
                      <a:off x="164" y="1599"/>
                      <a:ext cx="3" cy="303"/>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183" name="Line 122"/>
                    <p:cNvSpPr>
                      <a:spLocks noChangeShapeType="1"/>
                    </p:cNvSpPr>
                    <p:nvPr/>
                  </p:nvSpPr>
                  <p:spPr bwMode="auto">
                    <a:xfrm>
                      <a:off x="219" y="1597"/>
                      <a:ext cx="0" cy="303"/>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184" name="Oval 123"/>
                    <p:cNvSpPr>
                      <a:spLocks noChangeArrowheads="1"/>
                    </p:cNvSpPr>
                    <p:nvPr/>
                  </p:nvSpPr>
                  <p:spPr bwMode="auto">
                    <a:xfrm>
                      <a:off x="143" y="1516"/>
                      <a:ext cx="103" cy="92"/>
                    </a:xfrm>
                    <a:prstGeom prst="ellipse">
                      <a:avLst/>
                    </a:prstGeom>
                    <a:gradFill rotWithShape="0">
                      <a:gsLst>
                        <a:gs pos="0">
                          <a:srgbClr val="FFCCCC"/>
                        </a:gs>
                        <a:gs pos="100000">
                          <a:srgbClr val="FFCCCC">
                            <a:gamma/>
                            <a:shade val="46275"/>
                            <a:invGamma/>
                          </a:srgbClr>
                        </a:gs>
                      </a:gsLst>
                      <a:lin ang="5400000" scaled="1"/>
                    </a:gradFill>
                    <a:ln w="19050">
                      <a:solidFill>
                        <a:schemeClr val="tx1"/>
                      </a:solidFill>
                      <a:round/>
                      <a:headEnd/>
                      <a:tailEnd/>
                    </a:ln>
                    <a:effectLst/>
                  </p:spPr>
                  <p:txBody>
                    <a:bodyPr wrap="none" anchor="ct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grpSp>
              <p:grpSp>
                <p:nvGrpSpPr>
                  <p:cNvPr id="166" name="Group 124"/>
                  <p:cNvGrpSpPr>
                    <a:grpSpLocks/>
                  </p:cNvGrpSpPr>
                  <p:nvPr/>
                </p:nvGrpSpPr>
                <p:grpSpPr bwMode="auto">
                  <a:xfrm>
                    <a:off x="336" y="1536"/>
                    <a:ext cx="96" cy="384"/>
                    <a:chOff x="140" y="1516"/>
                    <a:chExt cx="96" cy="384"/>
                  </a:xfrm>
                </p:grpSpPr>
                <p:sp>
                  <p:nvSpPr>
                    <p:cNvPr id="179" name="Line 125"/>
                    <p:cNvSpPr>
                      <a:spLocks noChangeShapeType="1"/>
                    </p:cNvSpPr>
                    <p:nvPr/>
                  </p:nvSpPr>
                  <p:spPr bwMode="auto">
                    <a:xfrm>
                      <a:off x="161" y="1599"/>
                      <a:ext cx="5" cy="303"/>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180" name="Line 126"/>
                    <p:cNvSpPr>
                      <a:spLocks noChangeShapeType="1"/>
                    </p:cNvSpPr>
                    <p:nvPr/>
                  </p:nvSpPr>
                  <p:spPr bwMode="auto">
                    <a:xfrm>
                      <a:off x="222" y="1597"/>
                      <a:ext cx="0" cy="303"/>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181" name="Oval 127"/>
                    <p:cNvSpPr>
                      <a:spLocks noChangeArrowheads="1"/>
                    </p:cNvSpPr>
                    <p:nvPr/>
                  </p:nvSpPr>
                  <p:spPr bwMode="auto">
                    <a:xfrm>
                      <a:off x="142" y="1516"/>
                      <a:ext cx="104" cy="92"/>
                    </a:xfrm>
                    <a:prstGeom prst="ellipse">
                      <a:avLst/>
                    </a:prstGeom>
                    <a:gradFill rotWithShape="0">
                      <a:gsLst>
                        <a:gs pos="0">
                          <a:srgbClr val="FFCCCC"/>
                        </a:gs>
                        <a:gs pos="100000">
                          <a:srgbClr val="FFCCCC">
                            <a:gamma/>
                            <a:shade val="46275"/>
                            <a:invGamma/>
                          </a:srgbClr>
                        </a:gs>
                      </a:gsLst>
                      <a:lin ang="5400000" scaled="1"/>
                    </a:gradFill>
                    <a:ln w="19050">
                      <a:solidFill>
                        <a:schemeClr val="tx1"/>
                      </a:solidFill>
                      <a:round/>
                      <a:headEnd/>
                      <a:tailEnd/>
                    </a:ln>
                    <a:effectLst/>
                  </p:spPr>
                  <p:txBody>
                    <a:bodyPr wrap="none" anchor="ct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grpSp>
              <p:grpSp>
                <p:nvGrpSpPr>
                  <p:cNvPr id="167" name="Group 128"/>
                  <p:cNvGrpSpPr>
                    <a:grpSpLocks/>
                  </p:cNvGrpSpPr>
                  <p:nvPr/>
                </p:nvGrpSpPr>
                <p:grpSpPr bwMode="auto">
                  <a:xfrm>
                    <a:off x="436" y="1540"/>
                    <a:ext cx="96" cy="384"/>
                    <a:chOff x="140" y="1516"/>
                    <a:chExt cx="96" cy="384"/>
                  </a:xfrm>
                </p:grpSpPr>
                <p:sp>
                  <p:nvSpPr>
                    <p:cNvPr id="176" name="Line 129"/>
                    <p:cNvSpPr>
                      <a:spLocks noChangeShapeType="1"/>
                    </p:cNvSpPr>
                    <p:nvPr/>
                  </p:nvSpPr>
                  <p:spPr bwMode="auto">
                    <a:xfrm>
                      <a:off x="167" y="1598"/>
                      <a:ext cx="3" cy="305"/>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177" name="Line 130"/>
                    <p:cNvSpPr>
                      <a:spLocks noChangeShapeType="1"/>
                    </p:cNvSpPr>
                    <p:nvPr/>
                  </p:nvSpPr>
                  <p:spPr bwMode="auto">
                    <a:xfrm>
                      <a:off x="214" y="1598"/>
                      <a:ext cx="0" cy="305"/>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178" name="Oval 131"/>
                    <p:cNvSpPr>
                      <a:spLocks noChangeArrowheads="1"/>
                    </p:cNvSpPr>
                    <p:nvPr/>
                  </p:nvSpPr>
                  <p:spPr bwMode="auto">
                    <a:xfrm>
                      <a:off x="146" y="1517"/>
                      <a:ext cx="92" cy="95"/>
                    </a:xfrm>
                    <a:prstGeom prst="ellipse">
                      <a:avLst/>
                    </a:prstGeom>
                    <a:gradFill rotWithShape="0">
                      <a:gsLst>
                        <a:gs pos="0">
                          <a:srgbClr val="FFCCCC"/>
                        </a:gs>
                        <a:gs pos="100000">
                          <a:srgbClr val="FFCCCC">
                            <a:gamma/>
                            <a:shade val="46275"/>
                            <a:invGamma/>
                          </a:srgbClr>
                        </a:gs>
                      </a:gsLst>
                      <a:lin ang="5400000" scaled="1"/>
                    </a:gradFill>
                    <a:ln w="19050">
                      <a:solidFill>
                        <a:schemeClr val="tx1"/>
                      </a:solidFill>
                      <a:round/>
                      <a:headEnd/>
                      <a:tailEnd/>
                    </a:ln>
                    <a:effectLst/>
                  </p:spPr>
                  <p:txBody>
                    <a:bodyPr wrap="none" anchor="ct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grpSp>
              <p:grpSp>
                <p:nvGrpSpPr>
                  <p:cNvPr id="168" name="Group 132"/>
                  <p:cNvGrpSpPr>
                    <a:grpSpLocks/>
                  </p:cNvGrpSpPr>
                  <p:nvPr/>
                </p:nvGrpSpPr>
                <p:grpSpPr bwMode="auto">
                  <a:xfrm>
                    <a:off x="536" y="1544"/>
                    <a:ext cx="96" cy="384"/>
                    <a:chOff x="140" y="1516"/>
                    <a:chExt cx="96" cy="384"/>
                  </a:xfrm>
                </p:grpSpPr>
                <p:sp>
                  <p:nvSpPr>
                    <p:cNvPr id="173" name="Line 133"/>
                    <p:cNvSpPr>
                      <a:spLocks noChangeShapeType="1"/>
                    </p:cNvSpPr>
                    <p:nvPr/>
                  </p:nvSpPr>
                  <p:spPr bwMode="auto">
                    <a:xfrm>
                      <a:off x="166" y="1597"/>
                      <a:ext cx="3" cy="305"/>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174" name="Line 134"/>
                    <p:cNvSpPr>
                      <a:spLocks noChangeShapeType="1"/>
                    </p:cNvSpPr>
                    <p:nvPr/>
                  </p:nvSpPr>
                  <p:spPr bwMode="auto">
                    <a:xfrm>
                      <a:off x="224" y="1597"/>
                      <a:ext cx="0" cy="303"/>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175" name="Oval 135"/>
                    <p:cNvSpPr>
                      <a:spLocks noChangeArrowheads="1"/>
                    </p:cNvSpPr>
                    <p:nvPr/>
                  </p:nvSpPr>
                  <p:spPr bwMode="auto">
                    <a:xfrm>
                      <a:off x="147" y="1515"/>
                      <a:ext cx="99" cy="90"/>
                    </a:xfrm>
                    <a:prstGeom prst="ellipse">
                      <a:avLst/>
                    </a:prstGeom>
                    <a:gradFill rotWithShape="0">
                      <a:gsLst>
                        <a:gs pos="0">
                          <a:srgbClr val="FFCCCC"/>
                        </a:gs>
                        <a:gs pos="100000">
                          <a:srgbClr val="FFCCCC">
                            <a:gamma/>
                            <a:shade val="46275"/>
                            <a:invGamma/>
                          </a:srgbClr>
                        </a:gs>
                      </a:gsLst>
                      <a:lin ang="5400000" scaled="1"/>
                    </a:gradFill>
                    <a:ln w="19050">
                      <a:solidFill>
                        <a:schemeClr val="tx1"/>
                      </a:solidFill>
                      <a:round/>
                      <a:headEnd/>
                      <a:tailEnd/>
                    </a:ln>
                    <a:effectLst/>
                  </p:spPr>
                  <p:txBody>
                    <a:bodyPr wrap="none" anchor="ct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grpSp>
              <p:grpSp>
                <p:nvGrpSpPr>
                  <p:cNvPr id="169" name="Group 136"/>
                  <p:cNvGrpSpPr>
                    <a:grpSpLocks/>
                  </p:cNvGrpSpPr>
                  <p:nvPr/>
                </p:nvGrpSpPr>
                <p:grpSpPr bwMode="auto">
                  <a:xfrm>
                    <a:off x="636" y="1544"/>
                    <a:ext cx="96" cy="384"/>
                    <a:chOff x="140" y="1516"/>
                    <a:chExt cx="96" cy="384"/>
                  </a:xfrm>
                </p:grpSpPr>
                <p:sp>
                  <p:nvSpPr>
                    <p:cNvPr id="170" name="Line 137"/>
                    <p:cNvSpPr>
                      <a:spLocks noChangeShapeType="1"/>
                    </p:cNvSpPr>
                    <p:nvPr/>
                  </p:nvSpPr>
                  <p:spPr bwMode="auto">
                    <a:xfrm>
                      <a:off x="160" y="1597"/>
                      <a:ext cx="3" cy="305"/>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171" name="Line 138"/>
                    <p:cNvSpPr>
                      <a:spLocks noChangeShapeType="1"/>
                    </p:cNvSpPr>
                    <p:nvPr/>
                  </p:nvSpPr>
                  <p:spPr bwMode="auto">
                    <a:xfrm>
                      <a:off x="221" y="1597"/>
                      <a:ext cx="0" cy="303"/>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172" name="Oval 139"/>
                    <p:cNvSpPr>
                      <a:spLocks noChangeArrowheads="1"/>
                    </p:cNvSpPr>
                    <p:nvPr/>
                  </p:nvSpPr>
                  <p:spPr bwMode="auto">
                    <a:xfrm>
                      <a:off x="129" y="1515"/>
                      <a:ext cx="117" cy="90"/>
                    </a:xfrm>
                    <a:prstGeom prst="ellipse">
                      <a:avLst/>
                    </a:prstGeom>
                    <a:gradFill rotWithShape="0">
                      <a:gsLst>
                        <a:gs pos="0">
                          <a:srgbClr val="FFCCCC"/>
                        </a:gs>
                        <a:gs pos="100000">
                          <a:srgbClr val="FFCCCC">
                            <a:gamma/>
                            <a:shade val="46275"/>
                            <a:invGamma/>
                          </a:srgbClr>
                        </a:gs>
                      </a:gsLst>
                      <a:lin ang="5400000" scaled="1"/>
                    </a:gradFill>
                    <a:ln w="19050">
                      <a:solidFill>
                        <a:schemeClr val="tx1"/>
                      </a:solidFill>
                      <a:round/>
                      <a:headEnd/>
                      <a:tailEnd/>
                    </a:ln>
                    <a:effectLst/>
                  </p:spPr>
                  <p:txBody>
                    <a:bodyPr wrap="none" anchor="ct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grpSp>
            </p:grpSp>
            <p:grpSp>
              <p:nvGrpSpPr>
                <p:cNvPr id="89" name="Group 140"/>
                <p:cNvGrpSpPr>
                  <a:grpSpLocks/>
                </p:cNvGrpSpPr>
                <p:nvPr/>
              </p:nvGrpSpPr>
              <p:grpSpPr bwMode="auto">
                <a:xfrm>
                  <a:off x="192" y="1564"/>
                  <a:ext cx="600" cy="392"/>
                  <a:chOff x="132" y="1536"/>
                  <a:chExt cx="600" cy="392"/>
                </a:xfrm>
              </p:grpSpPr>
              <p:grpSp>
                <p:nvGrpSpPr>
                  <p:cNvPr id="140" name="Group 141"/>
                  <p:cNvGrpSpPr>
                    <a:grpSpLocks/>
                  </p:cNvGrpSpPr>
                  <p:nvPr/>
                </p:nvGrpSpPr>
                <p:grpSpPr bwMode="auto">
                  <a:xfrm>
                    <a:off x="132" y="1536"/>
                    <a:ext cx="96" cy="384"/>
                    <a:chOff x="140" y="1516"/>
                    <a:chExt cx="96" cy="384"/>
                  </a:xfrm>
                </p:grpSpPr>
                <p:sp>
                  <p:nvSpPr>
                    <p:cNvPr id="161" name="Line 142"/>
                    <p:cNvSpPr>
                      <a:spLocks noChangeShapeType="1"/>
                    </p:cNvSpPr>
                    <p:nvPr/>
                  </p:nvSpPr>
                  <p:spPr bwMode="auto">
                    <a:xfrm>
                      <a:off x="162" y="1596"/>
                      <a:ext cx="2" cy="310"/>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162" name="Line 143"/>
                    <p:cNvSpPr>
                      <a:spLocks noChangeShapeType="1"/>
                    </p:cNvSpPr>
                    <p:nvPr/>
                  </p:nvSpPr>
                  <p:spPr bwMode="auto">
                    <a:xfrm>
                      <a:off x="227" y="1592"/>
                      <a:ext cx="0" cy="305"/>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163" name="Oval 144"/>
                    <p:cNvSpPr>
                      <a:spLocks noChangeArrowheads="1"/>
                    </p:cNvSpPr>
                    <p:nvPr/>
                  </p:nvSpPr>
                  <p:spPr bwMode="auto">
                    <a:xfrm>
                      <a:off x="133" y="1509"/>
                      <a:ext cx="117" cy="100"/>
                    </a:xfrm>
                    <a:prstGeom prst="ellipse">
                      <a:avLst/>
                    </a:prstGeom>
                    <a:gradFill rotWithShape="0">
                      <a:gsLst>
                        <a:gs pos="0">
                          <a:srgbClr val="FFCCCC"/>
                        </a:gs>
                        <a:gs pos="100000">
                          <a:srgbClr val="FFCCCC">
                            <a:gamma/>
                            <a:shade val="46275"/>
                            <a:invGamma/>
                          </a:srgbClr>
                        </a:gs>
                      </a:gsLst>
                      <a:lin ang="5400000" scaled="1"/>
                    </a:gradFill>
                    <a:ln w="19050">
                      <a:solidFill>
                        <a:schemeClr val="tx1"/>
                      </a:solidFill>
                      <a:round/>
                      <a:headEnd/>
                      <a:tailEnd/>
                    </a:ln>
                    <a:effectLst/>
                  </p:spPr>
                  <p:txBody>
                    <a:bodyPr wrap="none" anchor="ct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grpSp>
              <p:grpSp>
                <p:nvGrpSpPr>
                  <p:cNvPr id="141" name="Group 145"/>
                  <p:cNvGrpSpPr>
                    <a:grpSpLocks/>
                  </p:cNvGrpSpPr>
                  <p:nvPr/>
                </p:nvGrpSpPr>
                <p:grpSpPr bwMode="auto">
                  <a:xfrm>
                    <a:off x="236" y="1536"/>
                    <a:ext cx="96" cy="384"/>
                    <a:chOff x="140" y="1516"/>
                    <a:chExt cx="96" cy="384"/>
                  </a:xfrm>
                </p:grpSpPr>
                <p:sp>
                  <p:nvSpPr>
                    <p:cNvPr id="158" name="Line 146"/>
                    <p:cNvSpPr>
                      <a:spLocks noChangeShapeType="1"/>
                    </p:cNvSpPr>
                    <p:nvPr/>
                  </p:nvSpPr>
                  <p:spPr bwMode="auto">
                    <a:xfrm>
                      <a:off x="161" y="1596"/>
                      <a:ext cx="5" cy="310"/>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159" name="Line 147"/>
                    <p:cNvSpPr>
                      <a:spLocks noChangeShapeType="1"/>
                    </p:cNvSpPr>
                    <p:nvPr/>
                  </p:nvSpPr>
                  <p:spPr bwMode="auto">
                    <a:xfrm>
                      <a:off x="218" y="1592"/>
                      <a:ext cx="0" cy="305"/>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160" name="Oval 148"/>
                    <p:cNvSpPr>
                      <a:spLocks noChangeArrowheads="1"/>
                    </p:cNvSpPr>
                    <p:nvPr/>
                  </p:nvSpPr>
                  <p:spPr bwMode="auto">
                    <a:xfrm>
                      <a:off x="138" y="1509"/>
                      <a:ext cx="117" cy="100"/>
                    </a:xfrm>
                    <a:prstGeom prst="ellipse">
                      <a:avLst/>
                    </a:prstGeom>
                    <a:gradFill rotWithShape="0">
                      <a:gsLst>
                        <a:gs pos="0">
                          <a:srgbClr val="FFCCCC"/>
                        </a:gs>
                        <a:gs pos="100000">
                          <a:srgbClr val="FFCCCC">
                            <a:gamma/>
                            <a:shade val="46275"/>
                            <a:invGamma/>
                          </a:srgbClr>
                        </a:gs>
                      </a:gsLst>
                      <a:lin ang="5400000" scaled="1"/>
                    </a:gradFill>
                    <a:ln w="19050">
                      <a:solidFill>
                        <a:schemeClr val="tx1"/>
                      </a:solidFill>
                      <a:round/>
                      <a:headEnd/>
                      <a:tailEnd/>
                    </a:ln>
                    <a:effectLst/>
                  </p:spPr>
                  <p:txBody>
                    <a:bodyPr wrap="none" anchor="ct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grpSp>
              <p:grpSp>
                <p:nvGrpSpPr>
                  <p:cNvPr id="142" name="Group 149"/>
                  <p:cNvGrpSpPr>
                    <a:grpSpLocks/>
                  </p:cNvGrpSpPr>
                  <p:nvPr/>
                </p:nvGrpSpPr>
                <p:grpSpPr bwMode="auto">
                  <a:xfrm>
                    <a:off x="336" y="1536"/>
                    <a:ext cx="96" cy="384"/>
                    <a:chOff x="140" y="1516"/>
                    <a:chExt cx="96" cy="384"/>
                  </a:xfrm>
                </p:grpSpPr>
                <p:sp>
                  <p:nvSpPr>
                    <p:cNvPr id="155" name="Line 150"/>
                    <p:cNvSpPr>
                      <a:spLocks noChangeShapeType="1"/>
                    </p:cNvSpPr>
                    <p:nvPr/>
                  </p:nvSpPr>
                  <p:spPr bwMode="auto">
                    <a:xfrm>
                      <a:off x="162" y="1596"/>
                      <a:ext cx="5" cy="310"/>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156" name="Line 151"/>
                    <p:cNvSpPr>
                      <a:spLocks noChangeShapeType="1"/>
                    </p:cNvSpPr>
                    <p:nvPr/>
                  </p:nvSpPr>
                  <p:spPr bwMode="auto">
                    <a:xfrm>
                      <a:off x="232" y="1592"/>
                      <a:ext cx="0" cy="305"/>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157" name="Oval 152"/>
                    <p:cNvSpPr>
                      <a:spLocks noChangeArrowheads="1"/>
                    </p:cNvSpPr>
                    <p:nvPr/>
                  </p:nvSpPr>
                  <p:spPr bwMode="auto">
                    <a:xfrm>
                      <a:off x="143" y="1509"/>
                      <a:ext cx="110" cy="100"/>
                    </a:xfrm>
                    <a:prstGeom prst="ellipse">
                      <a:avLst/>
                    </a:prstGeom>
                    <a:gradFill rotWithShape="0">
                      <a:gsLst>
                        <a:gs pos="0">
                          <a:srgbClr val="FFCCCC"/>
                        </a:gs>
                        <a:gs pos="100000">
                          <a:srgbClr val="FFCCCC">
                            <a:gamma/>
                            <a:shade val="46275"/>
                            <a:invGamma/>
                          </a:srgbClr>
                        </a:gs>
                      </a:gsLst>
                      <a:lin ang="5400000" scaled="1"/>
                    </a:gradFill>
                    <a:ln w="19050">
                      <a:solidFill>
                        <a:schemeClr val="tx1"/>
                      </a:solidFill>
                      <a:round/>
                      <a:headEnd/>
                      <a:tailEnd/>
                    </a:ln>
                    <a:effectLst/>
                  </p:spPr>
                  <p:txBody>
                    <a:bodyPr wrap="none" anchor="ct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grpSp>
              <p:grpSp>
                <p:nvGrpSpPr>
                  <p:cNvPr id="143" name="Group 153"/>
                  <p:cNvGrpSpPr>
                    <a:grpSpLocks/>
                  </p:cNvGrpSpPr>
                  <p:nvPr/>
                </p:nvGrpSpPr>
                <p:grpSpPr bwMode="auto">
                  <a:xfrm>
                    <a:off x="436" y="1540"/>
                    <a:ext cx="96" cy="384"/>
                    <a:chOff x="140" y="1516"/>
                    <a:chExt cx="96" cy="384"/>
                  </a:xfrm>
                </p:grpSpPr>
                <p:sp>
                  <p:nvSpPr>
                    <p:cNvPr id="152" name="Line 154"/>
                    <p:cNvSpPr>
                      <a:spLocks noChangeShapeType="1"/>
                    </p:cNvSpPr>
                    <p:nvPr/>
                  </p:nvSpPr>
                  <p:spPr bwMode="auto">
                    <a:xfrm>
                      <a:off x="159" y="1599"/>
                      <a:ext cx="3" cy="303"/>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153" name="Line 155"/>
                    <p:cNvSpPr>
                      <a:spLocks noChangeShapeType="1"/>
                    </p:cNvSpPr>
                    <p:nvPr/>
                  </p:nvSpPr>
                  <p:spPr bwMode="auto">
                    <a:xfrm>
                      <a:off x="213" y="1596"/>
                      <a:ext cx="0" cy="303"/>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154" name="Oval 156"/>
                    <p:cNvSpPr>
                      <a:spLocks noChangeArrowheads="1"/>
                    </p:cNvSpPr>
                    <p:nvPr/>
                  </p:nvSpPr>
                  <p:spPr bwMode="auto">
                    <a:xfrm>
                      <a:off x="144" y="1517"/>
                      <a:ext cx="89" cy="92"/>
                    </a:xfrm>
                    <a:prstGeom prst="ellipse">
                      <a:avLst/>
                    </a:prstGeom>
                    <a:gradFill rotWithShape="0">
                      <a:gsLst>
                        <a:gs pos="0">
                          <a:srgbClr val="FFCCCC"/>
                        </a:gs>
                        <a:gs pos="100000">
                          <a:srgbClr val="FFCCCC">
                            <a:gamma/>
                            <a:shade val="46275"/>
                            <a:invGamma/>
                          </a:srgbClr>
                        </a:gs>
                      </a:gsLst>
                      <a:lin ang="5400000" scaled="1"/>
                    </a:gradFill>
                    <a:ln w="19050">
                      <a:solidFill>
                        <a:schemeClr val="tx1"/>
                      </a:solidFill>
                      <a:round/>
                      <a:headEnd/>
                      <a:tailEnd/>
                    </a:ln>
                    <a:effectLst/>
                  </p:spPr>
                  <p:txBody>
                    <a:bodyPr wrap="none" anchor="ct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grpSp>
              <p:grpSp>
                <p:nvGrpSpPr>
                  <p:cNvPr id="144" name="Group 157"/>
                  <p:cNvGrpSpPr>
                    <a:grpSpLocks/>
                  </p:cNvGrpSpPr>
                  <p:nvPr/>
                </p:nvGrpSpPr>
                <p:grpSpPr bwMode="auto">
                  <a:xfrm>
                    <a:off x="536" y="1544"/>
                    <a:ext cx="96" cy="384"/>
                    <a:chOff x="140" y="1516"/>
                    <a:chExt cx="96" cy="384"/>
                  </a:xfrm>
                </p:grpSpPr>
                <p:sp>
                  <p:nvSpPr>
                    <p:cNvPr id="149" name="Line 158"/>
                    <p:cNvSpPr>
                      <a:spLocks noChangeShapeType="1"/>
                    </p:cNvSpPr>
                    <p:nvPr/>
                  </p:nvSpPr>
                  <p:spPr bwMode="auto">
                    <a:xfrm>
                      <a:off x="164" y="1597"/>
                      <a:ext cx="5" cy="303"/>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150" name="Line 159"/>
                    <p:cNvSpPr>
                      <a:spLocks noChangeShapeType="1"/>
                    </p:cNvSpPr>
                    <p:nvPr/>
                  </p:nvSpPr>
                  <p:spPr bwMode="auto">
                    <a:xfrm>
                      <a:off x="214" y="1590"/>
                      <a:ext cx="0" cy="305"/>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151" name="Oval 160"/>
                    <p:cNvSpPr>
                      <a:spLocks noChangeArrowheads="1"/>
                    </p:cNvSpPr>
                    <p:nvPr/>
                  </p:nvSpPr>
                  <p:spPr bwMode="auto">
                    <a:xfrm>
                      <a:off x="148" y="1508"/>
                      <a:ext cx="92" cy="100"/>
                    </a:xfrm>
                    <a:prstGeom prst="ellipse">
                      <a:avLst/>
                    </a:prstGeom>
                    <a:gradFill rotWithShape="0">
                      <a:gsLst>
                        <a:gs pos="0">
                          <a:srgbClr val="FFCCCC"/>
                        </a:gs>
                        <a:gs pos="100000">
                          <a:srgbClr val="FFCCCC">
                            <a:gamma/>
                            <a:shade val="46275"/>
                            <a:invGamma/>
                          </a:srgbClr>
                        </a:gs>
                      </a:gsLst>
                      <a:lin ang="5400000" scaled="1"/>
                    </a:gradFill>
                    <a:ln w="19050">
                      <a:solidFill>
                        <a:schemeClr val="tx1"/>
                      </a:solidFill>
                      <a:round/>
                      <a:headEnd/>
                      <a:tailEnd/>
                    </a:ln>
                    <a:effectLst/>
                  </p:spPr>
                  <p:txBody>
                    <a:bodyPr wrap="none" anchor="ct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grpSp>
              <p:grpSp>
                <p:nvGrpSpPr>
                  <p:cNvPr id="145" name="Group 161"/>
                  <p:cNvGrpSpPr>
                    <a:grpSpLocks/>
                  </p:cNvGrpSpPr>
                  <p:nvPr/>
                </p:nvGrpSpPr>
                <p:grpSpPr bwMode="auto">
                  <a:xfrm>
                    <a:off x="636" y="1544"/>
                    <a:ext cx="96" cy="384"/>
                    <a:chOff x="140" y="1516"/>
                    <a:chExt cx="96" cy="384"/>
                  </a:xfrm>
                </p:grpSpPr>
                <p:sp>
                  <p:nvSpPr>
                    <p:cNvPr id="146" name="Line 162"/>
                    <p:cNvSpPr>
                      <a:spLocks noChangeShapeType="1"/>
                    </p:cNvSpPr>
                    <p:nvPr/>
                  </p:nvSpPr>
                  <p:spPr bwMode="auto">
                    <a:xfrm>
                      <a:off x="160" y="1597"/>
                      <a:ext cx="5" cy="303"/>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147" name="Line 163"/>
                    <p:cNvSpPr>
                      <a:spLocks noChangeShapeType="1"/>
                    </p:cNvSpPr>
                    <p:nvPr/>
                  </p:nvSpPr>
                  <p:spPr bwMode="auto">
                    <a:xfrm>
                      <a:off x="214" y="1590"/>
                      <a:ext cx="0" cy="305"/>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148" name="Oval 164"/>
                    <p:cNvSpPr>
                      <a:spLocks noChangeArrowheads="1"/>
                    </p:cNvSpPr>
                    <p:nvPr/>
                  </p:nvSpPr>
                  <p:spPr bwMode="auto">
                    <a:xfrm>
                      <a:off x="140" y="1508"/>
                      <a:ext cx="103" cy="100"/>
                    </a:xfrm>
                    <a:prstGeom prst="ellipse">
                      <a:avLst/>
                    </a:prstGeom>
                    <a:gradFill rotWithShape="0">
                      <a:gsLst>
                        <a:gs pos="0">
                          <a:srgbClr val="FFCCCC"/>
                        </a:gs>
                        <a:gs pos="100000">
                          <a:srgbClr val="FFCCCC">
                            <a:gamma/>
                            <a:shade val="46275"/>
                            <a:invGamma/>
                          </a:srgbClr>
                        </a:gs>
                      </a:gsLst>
                      <a:lin ang="5400000" scaled="1"/>
                    </a:gradFill>
                    <a:ln w="19050">
                      <a:solidFill>
                        <a:schemeClr val="tx1"/>
                      </a:solidFill>
                      <a:round/>
                      <a:headEnd/>
                      <a:tailEnd/>
                    </a:ln>
                    <a:effectLst/>
                  </p:spPr>
                  <p:txBody>
                    <a:bodyPr wrap="none" anchor="ct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grpSp>
            </p:grpSp>
            <p:grpSp>
              <p:nvGrpSpPr>
                <p:cNvPr id="90" name="Group 165"/>
                <p:cNvGrpSpPr>
                  <a:grpSpLocks/>
                </p:cNvGrpSpPr>
                <p:nvPr/>
              </p:nvGrpSpPr>
              <p:grpSpPr bwMode="auto">
                <a:xfrm rot="10800000">
                  <a:off x="132" y="1968"/>
                  <a:ext cx="600" cy="392"/>
                  <a:chOff x="132" y="1536"/>
                  <a:chExt cx="600" cy="392"/>
                </a:xfrm>
              </p:grpSpPr>
              <p:grpSp>
                <p:nvGrpSpPr>
                  <p:cNvPr id="116" name="Group 166"/>
                  <p:cNvGrpSpPr>
                    <a:grpSpLocks/>
                  </p:cNvGrpSpPr>
                  <p:nvPr/>
                </p:nvGrpSpPr>
                <p:grpSpPr bwMode="auto">
                  <a:xfrm>
                    <a:off x="132" y="1536"/>
                    <a:ext cx="96" cy="384"/>
                    <a:chOff x="140" y="1516"/>
                    <a:chExt cx="96" cy="384"/>
                  </a:xfrm>
                </p:grpSpPr>
                <p:sp>
                  <p:nvSpPr>
                    <p:cNvPr id="137" name="Line 167"/>
                    <p:cNvSpPr>
                      <a:spLocks noChangeShapeType="1"/>
                    </p:cNvSpPr>
                    <p:nvPr/>
                  </p:nvSpPr>
                  <p:spPr bwMode="auto">
                    <a:xfrm>
                      <a:off x="151" y="1565"/>
                      <a:ext cx="5" cy="310"/>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138" name="Line 168"/>
                    <p:cNvSpPr>
                      <a:spLocks noChangeShapeType="1"/>
                    </p:cNvSpPr>
                    <p:nvPr/>
                  </p:nvSpPr>
                  <p:spPr bwMode="auto">
                    <a:xfrm>
                      <a:off x="200" y="1562"/>
                      <a:ext cx="0" cy="310"/>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139" name="Oval 169"/>
                    <p:cNvSpPr>
                      <a:spLocks noChangeArrowheads="1"/>
                    </p:cNvSpPr>
                    <p:nvPr/>
                  </p:nvSpPr>
                  <p:spPr bwMode="auto">
                    <a:xfrm>
                      <a:off x="122" y="1490"/>
                      <a:ext cx="110" cy="97"/>
                    </a:xfrm>
                    <a:prstGeom prst="ellipse">
                      <a:avLst/>
                    </a:prstGeom>
                    <a:gradFill rotWithShape="0">
                      <a:gsLst>
                        <a:gs pos="0">
                          <a:srgbClr val="FFCCCC"/>
                        </a:gs>
                        <a:gs pos="100000">
                          <a:srgbClr val="FFCCCC">
                            <a:gamma/>
                            <a:shade val="46275"/>
                            <a:invGamma/>
                          </a:srgbClr>
                        </a:gs>
                      </a:gsLst>
                      <a:lin ang="5400000" scaled="1"/>
                    </a:gradFill>
                    <a:ln w="19050">
                      <a:solidFill>
                        <a:schemeClr val="tx1"/>
                      </a:solidFill>
                      <a:round/>
                      <a:headEnd/>
                      <a:tailEnd/>
                    </a:ln>
                    <a:effectLst/>
                  </p:spPr>
                  <p:txBody>
                    <a:bodyPr wrap="none" anchor="ct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grpSp>
              <p:grpSp>
                <p:nvGrpSpPr>
                  <p:cNvPr id="117" name="Group 170"/>
                  <p:cNvGrpSpPr>
                    <a:grpSpLocks/>
                  </p:cNvGrpSpPr>
                  <p:nvPr/>
                </p:nvGrpSpPr>
                <p:grpSpPr bwMode="auto">
                  <a:xfrm>
                    <a:off x="236" y="1536"/>
                    <a:ext cx="96" cy="384"/>
                    <a:chOff x="140" y="1516"/>
                    <a:chExt cx="96" cy="384"/>
                  </a:xfrm>
                </p:grpSpPr>
                <p:sp>
                  <p:nvSpPr>
                    <p:cNvPr id="134" name="Line 171"/>
                    <p:cNvSpPr>
                      <a:spLocks noChangeShapeType="1"/>
                    </p:cNvSpPr>
                    <p:nvPr/>
                  </p:nvSpPr>
                  <p:spPr bwMode="auto">
                    <a:xfrm>
                      <a:off x="152" y="1590"/>
                      <a:ext cx="5" cy="308"/>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135" name="Line 172"/>
                    <p:cNvSpPr>
                      <a:spLocks noChangeShapeType="1"/>
                    </p:cNvSpPr>
                    <p:nvPr/>
                  </p:nvSpPr>
                  <p:spPr bwMode="auto">
                    <a:xfrm>
                      <a:off x="202" y="1559"/>
                      <a:ext cx="0" cy="308"/>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136" name="Oval 173"/>
                    <p:cNvSpPr>
                      <a:spLocks noChangeArrowheads="1"/>
                    </p:cNvSpPr>
                    <p:nvPr/>
                  </p:nvSpPr>
                  <p:spPr bwMode="auto">
                    <a:xfrm>
                      <a:off x="115" y="1481"/>
                      <a:ext cx="115" cy="100"/>
                    </a:xfrm>
                    <a:prstGeom prst="ellipse">
                      <a:avLst/>
                    </a:prstGeom>
                    <a:gradFill rotWithShape="0">
                      <a:gsLst>
                        <a:gs pos="0">
                          <a:srgbClr val="FFCCCC"/>
                        </a:gs>
                        <a:gs pos="100000">
                          <a:srgbClr val="FFCCCC">
                            <a:gamma/>
                            <a:shade val="46275"/>
                            <a:invGamma/>
                          </a:srgbClr>
                        </a:gs>
                      </a:gsLst>
                      <a:lin ang="5400000" scaled="1"/>
                    </a:gradFill>
                    <a:ln w="19050">
                      <a:solidFill>
                        <a:schemeClr val="tx1"/>
                      </a:solidFill>
                      <a:round/>
                      <a:headEnd/>
                      <a:tailEnd/>
                    </a:ln>
                    <a:effectLst/>
                  </p:spPr>
                  <p:txBody>
                    <a:bodyPr wrap="none" anchor="ct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grpSp>
              <p:grpSp>
                <p:nvGrpSpPr>
                  <p:cNvPr id="118" name="Group 174"/>
                  <p:cNvGrpSpPr>
                    <a:grpSpLocks/>
                  </p:cNvGrpSpPr>
                  <p:nvPr/>
                </p:nvGrpSpPr>
                <p:grpSpPr bwMode="auto">
                  <a:xfrm>
                    <a:off x="336" y="1536"/>
                    <a:ext cx="96" cy="384"/>
                    <a:chOff x="140" y="1516"/>
                    <a:chExt cx="96" cy="384"/>
                  </a:xfrm>
                </p:grpSpPr>
                <p:sp>
                  <p:nvSpPr>
                    <p:cNvPr id="131" name="Line 175"/>
                    <p:cNvSpPr>
                      <a:spLocks noChangeShapeType="1"/>
                    </p:cNvSpPr>
                    <p:nvPr/>
                  </p:nvSpPr>
                  <p:spPr bwMode="auto">
                    <a:xfrm>
                      <a:off x="165" y="1590"/>
                      <a:ext cx="3" cy="308"/>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132" name="Line 176"/>
                    <p:cNvSpPr>
                      <a:spLocks noChangeShapeType="1"/>
                    </p:cNvSpPr>
                    <p:nvPr/>
                  </p:nvSpPr>
                  <p:spPr bwMode="auto">
                    <a:xfrm>
                      <a:off x="203" y="1559"/>
                      <a:ext cx="0" cy="308"/>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133" name="Oval 177"/>
                    <p:cNvSpPr>
                      <a:spLocks noChangeArrowheads="1"/>
                    </p:cNvSpPr>
                    <p:nvPr/>
                  </p:nvSpPr>
                  <p:spPr bwMode="auto">
                    <a:xfrm>
                      <a:off x="133" y="1481"/>
                      <a:ext cx="103" cy="100"/>
                    </a:xfrm>
                    <a:prstGeom prst="ellipse">
                      <a:avLst/>
                    </a:prstGeom>
                    <a:gradFill rotWithShape="0">
                      <a:gsLst>
                        <a:gs pos="0">
                          <a:srgbClr val="FFCCCC"/>
                        </a:gs>
                        <a:gs pos="100000">
                          <a:srgbClr val="FFCCCC">
                            <a:gamma/>
                            <a:shade val="46275"/>
                            <a:invGamma/>
                          </a:srgbClr>
                        </a:gs>
                      </a:gsLst>
                      <a:lin ang="5400000" scaled="1"/>
                    </a:gradFill>
                    <a:ln w="19050">
                      <a:solidFill>
                        <a:schemeClr val="tx1"/>
                      </a:solidFill>
                      <a:round/>
                      <a:headEnd/>
                      <a:tailEnd/>
                    </a:ln>
                    <a:effectLst/>
                  </p:spPr>
                  <p:txBody>
                    <a:bodyPr wrap="none" anchor="ct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grpSp>
              <p:grpSp>
                <p:nvGrpSpPr>
                  <p:cNvPr id="119" name="Group 178"/>
                  <p:cNvGrpSpPr>
                    <a:grpSpLocks/>
                  </p:cNvGrpSpPr>
                  <p:nvPr/>
                </p:nvGrpSpPr>
                <p:grpSpPr bwMode="auto">
                  <a:xfrm>
                    <a:off x="436" y="1540"/>
                    <a:ext cx="96" cy="384"/>
                    <a:chOff x="140" y="1516"/>
                    <a:chExt cx="96" cy="384"/>
                  </a:xfrm>
                </p:grpSpPr>
                <p:sp>
                  <p:nvSpPr>
                    <p:cNvPr id="128" name="Line 179"/>
                    <p:cNvSpPr>
                      <a:spLocks noChangeShapeType="1"/>
                    </p:cNvSpPr>
                    <p:nvPr/>
                  </p:nvSpPr>
                  <p:spPr bwMode="auto">
                    <a:xfrm>
                      <a:off x="150" y="1577"/>
                      <a:ext cx="5" cy="302"/>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129" name="Line 180"/>
                    <p:cNvSpPr>
                      <a:spLocks noChangeShapeType="1"/>
                    </p:cNvSpPr>
                    <p:nvPr/>
                  </p:nvSpPr>
                  <p:spPr bwMode="auto">
                    <a:xfrm>
                      <a:off x="185" y="1574"/>
                      <a:ext cx="0" cy="305"/>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130" name="Oval 181"/>
                    <p:cNvSpPr>
                      <a:spLocks noChangeArrowheads="1"/>
                    </p:cNvSpPr>
                    <p:nvPr/>
                  </p:nvSpPr>
                  <p:spPr bwMode="auto">
                    <a:xfrm>
                      <a:off x="131" y="1494"/>
                      <a:ext cx="96" cy="95"/>
                    </a:xfrm>
                    <a:prstGeom prst="ellipse">
                      <a:avLst/>
                    </a:prstGeom>
                    <a:gradFill rotWithShape="0">
                      <a:gsLst>
                        <a:gs pos="0">
                          <a:srgbClr val="FFCCCC"/>
                        </a:gs>
                        <a:gs pos="100000">
                          <a:srgbClr val="FFCCCC">
                            <a:gamma/>
                            <a:shade val="46275"/>
                            <a:invGamma/>
                          </a:srgbClr>
                        </a:gs>
                      </a:gsLst>
                      <a:lin ang="5400000" scaled="1"/>
                    </a:gradFill>
                    <a:ln w="19050">
                      <a:solidFill>
                        <a:schemeClr val="tx1"/>
                      </a:solidFill>
                      <a:round/>
                      <a:headEnd/>
                      <a:tailEnd/>
                    </a:ln>
                    <a:effectLst/>
                  </p:spPr>
                  <p:txBody>
                    <a:bodyPr wrap="none" anchor="ct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grpSp>
              <p:grpSp>
                <p:nvGrpSpPr>
                  <p:cNvPr id="120" name="Group 182"/>
                  <p:cNvGrpSpPr>
                    <a:grpSpLocks/>
                  </p:cNvGrpSpPr>
                  <p:nvPr/>
                </p:nvGrpSpPr>
                <p:grpSpPr bwMode="auto">
                  <a:xfrm>
                    <a:off x="536" y="1544"/>
                    <a:ext cx="96" cy="384"/>
                    <a:chOff x="140" y="1516"/>
                    <a:chExt cx="96" cy="384"/>
                  </a:xfrm>
                </p:grpSpPr>
                <p:sp>
                  <p:nvSpPr>
                    <p:cNvPr id="125" name="Line 183"/>
                    <p:cNvSpPr>
                      <a:spLocks noChangeShapeType="1"/>
                    </p:cNvSpPr>
                    <p:nvPr/>
                  </p:nvSpPr>
                  <p:spPr bwMode="auto">
                    <a:xfrm>
                      <a:off x="153" y="1590"/>
                      <a:ext cx="2" cy="305"/>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126" name="Line 184"/>
                    <p:cNvSpPr>
                      <a:spLocks noChangeShapeType="1"/>
                    </p:cNvSpPr>
                    <p:nvPr/>
                  </p:nvSpPr>
                  <p:spPr bwMode="auto">
                    <a:xfrm>
                      <a:off x="189" y="1554"/>
                      <a:ext cx="0" cy="303"/>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127" name="Oval 185"/>
                    <p:cNvSpPr>
                      <a:spLocks noChangeArrowheads="1"/>
                    </p:cNvSpPr>
                    <p:nvPr/>
                  </p:nvSpPr>
                  <p:spPr bwMode="auto">
                    <a:xfrm>
                      <a:off x="137" y="1469"/>
                      <a:ext cx="99" cy="102"/>
                    </a:xfrm>
                    <a:prstGeom prst="ellipse">
                      <a:avLst/>
                    </a:prstGeom>
                    <a:gradFill rotWithShape="0">
                      <a:gsLst>
                        <a:gs pos="0">
                          <a:srgbClr val="FFCCCC"/>
                        </a:gs>
                        <a:gs pos="100000">
                          <a:srgbClr val="FFCCCC">
                            <a:gamma/>
                            <a:shade val="46275"/>
                            <a:invGamma/>
                          </a:srgbClr>
                        </a:gs>
                      </a:gsLst>
                      <a:lin ang="5400000" scaled="1"/>
                    </a:gradFill>
                    <a:ln w="19050">
                      <a:solidFill>
                        <a:schemeClr val="tx1"/>
                      </a:solidFill>
                      <a:round/>
                      <a:headEnd/>
                      <a:tailEnd/>
                    </a:ln>
                    <a:effectLst/>
                  </p:spPr>
                  <p:txBody>
                    <a:bodyPr wrap="none" anchor="ct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grpSp>
              <p:grpSp>
                <p:nvGrpSpPr>
                  <p:cNvPr id="121" name="Group 186"/>
                  <p:cNvGrpSpPr>
                    <a:grpSpLocks/>
                  </p:cNvGrpSpPr>
                  <p:nvPr/>
                </p:nvGrpSpPr>
                <p:grpSpPr bwMode="auto">
                  <a:xfrm>
                    <a:off x="636" y="1544"/>
                    <a:ext cx="96" cy="384"/>
                    <a:chOff x="140" y="1516"/>
                    <a:chExt cx="96" cy="384"/>
                  </a:xfrm>
                </p:grpSpPr>
                <p:sp>
                  <p:nvSpPr>
                    <p:cNvPr id="122" name="Line 187"/>
                    <p:cNvSpPr>
                      <a:spLocks noChangeShapeType="1"/>
                    </p:cNvSpPr>
                    <p:nvPr/>
                  </p:nvSpPr>
                  <p:spPr bwMode="auto">
                    <a:xfrm>
                      <a:off x="161" y="1590"/>
                      <a:ext cx="3" cy="305"/>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123" name="Line 188"/>
                    <p:cNvSpPr>
                      <a:spLocks noChangeShapeType="1"/>
                    </p:cNvSpPr>
                    <p:nvPr/>
                  </p:nvSpPr>
                  <p:spPr bwMode="auto">
                    <a:xfrm>
                      <a:off x="187" y="1554"/>
                      <a:ext cx="0" cy="303"/>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124" name="Oval 189"/>
                    <p:cNvSpPr>
                      <a:spLocks noChangeArrowheads="1"/>
                    </p:cNvSpPr>
                    <p:nvPr/>
                  </p:nvSpPr>
                  <p:spPr bwMode="auto">
                    <a:xfrm>
                      <a:off x="114" y="1469"/>
                      <a:ext cx="115" cy="102"/>
                    </a:xfrm>
                    <a:prstGeom prst="ellipse">
                      <a:avLst/>
                    </a:prstGeom>
                    <a:gradFill rotWithShape="0">
                      <a:gsLst>
                        <a:gs pos="0">
                          <a:srgbClr val="FFCCCC"/>
                        </a:gs>
                        <a:gs pos="100000">
                          <a:srgbClr val="FFCCCC">
                            <a:gamma/>
                            <a:shade val="46275"/>
                            <a:invGamma/>
                          </a:srgbClr>
                        </a:gs>
                      </a:gsLst>
                      <a:lin ang="5400000" scaled="1"/>
                    </a:gradFill>
                    <a:ln w="19050">
                      <a:solidFill>
                        <a:schemeClr val="tx1"/>
                      </a:solidFill>
                      <a:round/>
                      <a:headEnd/>
                      <a:tailEnd/>
                    </a:ln>
                    <a:effectLst/>
                  </p:spPr>
                  <p:txBody>
                    <a:bodyPr wrap="none" anchor="ct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grpSp>
            </p:grpSp>
            <p:grpSp>
              <p:nvGrpSpPr>
                <p:cNvPr id="91" name="Group 190"/>
                <p:cNvGrpSpPr>
                  <a:grpSpLocks/>
                </p:cNvGrpSpPr>
                <p:nvPr/>
              </p:nvGrpSpPr>
              <p:grpSpPr bwMode="auto">
                <a:xfrm rot="10800000">
                  <a:off x="192" y="1996"/>
                  <a:ext cx="600" cy="392"/>
                  <a:chOff x="132" y="1536"/>
                  <a:chExt cx="600" cy="392"/>
                </a:xfrm>
              </p:grpSpPr>
              <p:grpSp>
                <p:nvGrpSpPr>
                  <p:cNvPr id="92" name="Group 191"/>
                  <p:cNvGrpSpPr>
                    <a:grpSpLocks/>
                  </p:cNvGrpSpPr>
                  <p:nvPr/>
                </p:nvGrpSpPr>
                <p:grpSpPr bwMode="auto">
                  <a:xfrm>
                    <a:off x="132" y="1536"/>
                    <a:ext cx="96" cy="384"/>
                    <a:chOff x="140" y="1516"/>
                    <a:chExt cx="96" cy="384"/>
                  </a:xfrm>
                </p:grpSpPr>
                <p:sp>
                  <p:nvSpPr>
                    <p:cNvPr id="113" name="Line 192"/>
                    <p:cNvSpPr>
                      <a:spLocks noChangeShapeType="1"/>
                    </p:cNvSpPr>
                    <p:nvPr/>
                  </p:nvSpPr>
                  <p:spPr bwMode="auto">
                    <a:xfrm>
                      <a:off x="168" y="1571"/>
                      <a:ext cx="3" cy="305"/>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114" name="Line 193"/>
                    <p:cNvSpPr>
                      <a:spLocks noChangeShapeType="1"/>
                    </p:cNvSpPr>
                    <p:nvPr/>
                  </p:nvSpPr>
                  <p:spPr bwMode="auto">
                    <a:xfrm>
                      <a:off x="189" y="1568"/>
                      <a:ext cx="0" cy="305"/>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115" name="Oval 194"/>
                    <p:cNvSpPr>
                      <a:spLocks noChangeArrowheads="1"/>
                    </p:cNvSpPr>
                    <p:nvPr/>
                  </p:nvSpPr>
                  <p:spPr bwMode="auto">
                    <a:xfrm>
                      <a:off x="135" y="1493"/>
                      <a:ext cx="99" cy="94"/>
                    </a:xfrm>
                    <a:prstGeom prst="ellipse">
                      <a:avLst/>
                    </a:prstGeom>
                    <a:gradFill rotWithShape="0">
                      <a:gsLst>
                        <a:gs pos="0">
                          <a:srgbClr val="FFCCCC"/>
                        </a:gs>
                        <a:gs pos="100000">
                          <a:srgbClr val="FFCCCC">
                            <a:gamma/>
                            <a:shade val="46275"/>
                            <a:invGamma/>
                          </a:srgbClr>
                        </a:gs>
                      </a:gsLst>
                      <a:lin ang="5400000" scaled="1"/>
                    </a:gradFill>
                    <a:ln w="19050">
                      <a:solidFill>
                        <a:schemeClr val="tx1"/>
                      </a:solidFill>
                      <a:round/>
                      <a:headEnd/>
                      <a:tailEnd/>
                    </a:ln>
                    <a:effectLst/>
                  </p:spPr>
                  <p:txBody>
                    <a:bodyPr wrap="none" anchor="ct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grpSp>
              <p:grpSp>
                <p:nvGrpSpPr>
                  <p:cNvPr id="93" name="Group 195"/>
                  <p:cNvGrpSpPr>
                    <a:grpSpLocks/>
                  </p:cNvGrpSpPr>
                  <p:nvPr/>
                </p:nvGrpSpPr>
                <p:grpSpPr bwMode="auto">
                  <a:xfrm>
                    <a:off x="236" y="1536"/>
                    <a:ext cx="96" cy="384"/>
                    <a:chOff x="140" y="1516"/>
                    <a:chExt cx="96" cy="384"/>
                  </a:xfrm>
                </p:grpSpPr>
                <p:sp>
                  <p:nvSpPr>
                    <p:cNvPr id="110" name="Line 196"/>
                    <p:cNvSpPr>
                      <a:spLocks noChangeShapeType="1"/>
                    </p:cNvSpPr>
                    <p:nvPr/>
                  </p:nvSpPr>
                  <p:spPr bwMode="auto">
                    <a:xfrm>
                      <a:off x="159" y="1571"/>
                      <a:ext cx="7" cy="305"/>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111" name="Line 197"/>
                    <p:cNvSpPr>
                      <a:spLocks noChangeShapeType="1"/>
                    </p:cNvSpPr>
                    <p:nvPr/>
                  </p:nvSpPr>
                  <p:spPr bwMode="auto">
                    <a:xfrm>
                      <a:off x="189" y="1568"/>
                      <a:ext cx="0" cy="305"/>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112" name="Oval 198"/>
                    <p:cNvSpPr>
                      <a:spLocks noChangeArrowheads="1"/>
                    </p:cNvSpPr>
                    <p:nvPr/>
                  </p:nvSpPr>
                  <p:spPr bwMode="auto">
                    <a:xfrm>
                      <a:off x="135" y="1493"/>
                      <a:ext cx="101" cy="94"/>
                    </a:xfrm>
                    <a:prstGeom prst="ellipse">
                      <a:avLst/>
                    </a:prstGeom>
                    <a:gradFill rotWithShape="0">
                      <a:gsLst>
                        <a:gs pos="0">
                          <a:srgbClr val="FFCCCC"/>
                        </a:gs>
                        <a:gs pos="100000">
                          <a:srgbClr val="FFCCCC">
                            <a:gamma/>
                            <a:shade val="46275"/>
                            <a:invGamma/>
                          </a:srgbClr>
                        </a:gs>
                      </a:gsLst>
                      <a:lin ang="5400000" scaled="1"/>
                    </a:gradFill>
                    <a:ln w="19050">
                      <a:solidFill>
                        <a:schemeClr val="tx1"/>
                      </a:solidFill>
                      <a:round/>
                      <a:headEnd/>
                      <a:tailEnd/>
                    </a:ln>
                    <a:effectLst/>
                  </p:spPr>
                  <p:txBody>
                    <a:bodyPr wrap="none" anchor="ct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grpSp>
              <p:grpSp>
                <p:nvGrpSpPr>
                  <p:cNvPr id="94" name="Group 199"/>
                  <p:cNvGrpSpPr>
                    <a:grpSpLocks/>
                  </p:cNvGrpSpPr>
                  <p:nvPr/>
                </p:nvGrpSpPr>
                <p:grpSpPr bwMode="auto">
                  <a:xfrm>
                    <a:off x="336" y="1536"/>
                    <a:ext cx="96" cy="384"/>
                    <a:chOff x="140" y="1516"/>
                    <a:chExt cx="96" cy="384"/>
                  </a:xfrm>
                </p:grpSpPr>
                <p:sp>
                  <p:nvSpPr>
                    <p:cNvPr id="107" name="Line 200"/>
                    <p:cNvSpPr>
                      <a:spLocks noChangeShapeType="1"/>
                    </p:cNvSpPr>
                    <p:nvPr/>
                  </p:nvSpPr>
                  <p:spPr bwMode="auto">
                    <a:xfrm>
                      <a:off x="169" y="1571"/>
                      <a:ext cx="5" cy="305"/>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108" name="Line 201"/>
                    <p:cNvSpPr>
                      <a:spLocks noChangeShapeType="1"/>
                    </p:cNvSpPr>
                    <p:nvPr/>
                  </p:nvSpPr>
                  <p:spPr bwMode="auto">
                    <a:xfrm>
                      <a:off x="195" y="1568"/>
                      <a:ext cx="0" cy="305"/>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109" name="Oval 202"/>
                    <p:cNvSpPr>
                      <a:spLocks noChangeArrowheads="1"/>
                    </p:cNvSpPr>
                    <p:nvPr/>
                  </p:nvSpPr>
                  <p:spPr bwMode="auto">
                    <a:xfrm>
                      <a:off x="131" y="1493"/>
                      <a:ext cx="103" cy="94"/>
                    </a:xfrm>
                    <a:prstGeom prst="ellipse">
                      <a:avLst/>
                    </a:prstGeom>
                    <a:gradFill rotWithShape="0">
                      <a:gsLst>
                        <a:gs pos="0">
                          <a:srgbClr val="FFCCCC"/>
                        </a:gs>
                        <a:gs pos="100000">
                          <a:srgbClr val="FFCCCC">
                            <a:gamma/>
                            <a:shade val="46275"/>
                            <a:invGamma/>
                          </a:srgbClr>
                        </a:gs>
                      </a:gsLst>
                      <a:lin ang="5400000" scaled="1"/>
                    </a:gradFill>
                    <a:ln w="19050">
                      <a:solidFill>
                        <a:schemeClr val="tx1"/>
                      </a:solidFill>
                      <a:round/>
                      <a:headEnd/>
                      <a:tailEnd/>
                    </a:ln>
                    <a:effectLst/>
                  </p:spPr>
                  <p:txBody>
                    <a:bodyPr wrap="none" anchor="ct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grpSp>
              <p:grpSp>
                <p:nvGrpSpPr>
                  <p:cNvPr id="95" name="Group 203"/>
                  <p:cNvGrpSpPr>
                    <a:grpSpLocks/>
                  </p:cNvGrpSpPr>
                  <p:nvPr/>
                </p:nvGrpSpPr>
                <p:grpSpPr bwMode="auto">
                  <a:xfrm>
                    <a:off x="436" y="1540"/>
                    <a:ext cx="96" cy="384"/>
                    <a:chOff x="140" y="1516"/>
                    <a:chExt cx="96" cy="384"/>
                  </a:xfrm>
                </p:grpSpPr>
                <p:sp>
                  <p:nvSpPr>
                    <p:cNvPr id="104" name="Line 204"/>
                    <p:cNvSpPr>
                      <a:spLocks noChangeShapeType="1"/>
                    </p:cNvSpPr>
                    <p:nvPr/>
                  </p:nvSpPr>
                  <p:spPr bwMode="auto">
                    <a:xfrm>
                      <a:off x="165" y="1593"/>
                      <a:ext cx="5" cy="303"/>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105" name="Line 205"/>
                    <p:cNvSpPr>
                      <a:spLocks noChangeShapeType="1"/>
                    </p:cNvSpPr>
                    <p:nvPr/>
                  </p:nvSpPr>
                  <p:spPr bwMode="auto">
                    <a:xfrm>
                      <a:off x="182" y="1589"/>
                      <a:ext cx="0" cy="303"/>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106" name="Oval 206"/>
                    <p:cNvSpPr>
                      <a:spLocks noChangeArrowheads="1"/>
                    </p:cNvSpPr>
                    <p:nvPr/>
                  </p:nvSpPr>
                  <p:spPr bwMode="auto">
                    <a:xfrm>
                      <a:off x="132" y="1505"/>
                      <a:ext cx="91" cy="102"/>
                    </a:xfrm>
                    <a:prstGeom prst="ellipse">
                      <a:avLst/>
                    </a:prstGeom>
                    <a:gradFill rotWithShape="0">
                      <a:gsLst>
                        <a:gs pos="0">
                          <a:srgbClr val="FFCCCC"/>
                        </a:gs>
                        <a:gs pos="100000">
                          <a:srgbClr val="FFCCCC">
                            <a:gamma/>
                            <a:shade val="46275"/>
                            <a:invGamma/>
                          </a:srgbClr>
                        </a:gs>
                      </a:gsLst>
                      <a:lin ang="5400000" scaled="1"/>
                    </a:gradFill>
                    <a:ln w="19050">
                      <a:solidFill>
                        <a:schemeClr val="tx1"/>
                      </a:solidFill>
                      <a:round/>
                      <a:headEnd/>
                      <a:tailEnd/>
                    </a:ln>
                    <a:effectLst/>
                  </p:spPr>
                  <p:txBody>
                    <a:bodyPr wrap="none" anchor="ct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grpSp>
              <p:grpSp>
                <p:nvGrpSpPr>
                  <p:cNvPr id="96" name="Group 207"/>
                  <p:cNvGrpSpPr>
                    <a:grpSpLocks/>
                  </p:cNvGrpSpPr>
                  <p:nvPr/>
                </p:nvGrpSpPr>
                <p:grpSpPr bwMode="auto">
                  <a:xfrm>
                    <a:off x="536" y="1544"/>
                    <a:ext cx="96" cy="384"/>
                    <a:chOff x="140" y="1516"/>
                    <a:chExt cx="96" cy="384"/>
                  </a:xfrm>
                </p:grpSpPr>
                <p:sp>
                  <p:nvSpPr>
                    <p:cNvPr id="101" name="Line 208"/>
                    <p:cNvSpPr>
                      <a:spLocks noChangeShapeType="1"/>
                    </p:cNvSpPr>
                    <p:nvPr/>
                  </p:nvSpPr>
                  <p:spPr bwMode="auto">
                    <a:xfrm>
                      <a:off x="159" y="1576"/>
                      <a:ext cx="7" cy="305"/>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102" name="Line 209"/>
                    <p:cNvSpPr>
                      <a:spLocks noChangeShapeType="1"/>
                    </p:cNvSpPr>
                    <p:nvPr/>
                  </p:nvSpPr>
                  <p:spPr bwMode="auto">
                    <a:xfrm>
                      <a:off x="183" y="1572"/>
                      <a:ext cx="0" cy="305"/>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103" name="Oval 210"/>
                    <p:cNvSpPr>
                      <a:spLocks noChangeArrowheads="1"/>
                    </p:cNvSpPr>
                    <p:nvPr/>
                  </p:nvSpPr>
                  <p:spPr bwMode="auto">
                    <a:xfrm>
                      <a:off x="155" y="1493"/>
                      <a:ext cx="91" cy="94"/>
                    </a:xfrm>
                    <a:prstGeom prst="ellipse">
                      <a:avLst/>
                    </a:prstGeom>
                    <a:gradFill rotWithShape="0">
                      <a:gsLst>
                        <a:gs pos="0">
                          <a:srgbClr val="FFCCCC"/>
                        </a:gs>
                        <a:gs pos="100000">
                          <a:srgbClr val="FFCCCC">
                            <a:gamma/>
                            <a:shade val="46275"/>
                            <a:invGamma/>
                          </a:srgbClr>
                        </a:gs>
                      </a:gsLst>
                      <a:lin ang="5400000" scaled="1"/>
                    </a:gradFill>
                    <a:ln w="19050">
                      <a:solidFill>
                        <a:schemeClr val="tx1"/>
                      </a:solidFill>
                      <a:round/>
                      <a:headEnd/>
                      <a:tailEnd/>
                    </a:ln>
                    <a:effectLst/>
                  </p:spPr>
                  <p:txBody>
                    <a:bodyPr wrap="none" anchor="ct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grpSp>
              <p:grpSp>
                <p:nvGrpSpPr>
                  <p:cNvPr id="97" name="Group 211"/>
                  <p:cNvGrpSpPr>
                    <a:grpSpLocks/>
                  </p:cNvGrpSpPr>
                  <p:nvPr/>
                </p:nvGrpSpPr>
                <p:grpSpPr bwMode="auto">
                  <a:xfrm>
                    <a:off x="636" y="1544"/>
                    <a:ext cx="96" cy="384"/>
                    <a:chOff x="140" y="1516"/>
                    <a:chExt cx="96" cy="384"/>
                  </a:xfrm>
                </p:grpSpPr>
                <p:sp>
                  <p:nvSpPr>
                    <p:cNvPr id="98" name="Line 212"/>
                    <p:cNvSpPr>
                      <a:spLocks noChangeShapeType="1"/>
                    </p:cNvSpPr>
                    <p:nvPr/>
                  </p:nvSpPr>
                  <p:spPr bwMode="auto">
                    <a:xfrm>
                      <a:off x="148" y="1580"/>
                      <a:ext cx="3" cy="305"/>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99" name="Line 213"/>
                    <p:cNvSpPr>
                      <a:spLocks noChangeShapeType="1"/>
                    </p:cNvSpPr>
                    <p:nvPr/>
                  </p:nvSpPr>
                  <p:spPr bwMode="auto">
                    <a:xfrm>
                      <a:off x="184" y="1572"/>
                      <a:ext cx="0" cy="305"/>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sp>
                  <p:nvSpPr>
                    <p:cNvPr id="100" name="Oval 214"/>
                    <p:cNvSpPr>
                      <a:spLocks noChangeArrowheads="1"/>
                    </p:cNvSpPr>
                    <p:nvPr/>
                  </p:nvSpPr>
                  <p:spPr bwMode="auto">
                    <a:xfrm>
                      <a:off x="114" y="1493"/>
                      <a:ext cx="106" cy="94"/>
                    </a:xfrm>
                    <a:prstGeom prst="ellipse">
                      <a:avLst/>
                    </a:prstGeom>
                    <a:gradFill rotWithShape="0">
                      <a:gsLst>
                        <a:gs pos="0">
                          <a:srgbClr val="FFCCCC"/>
                        </a:gs>
                        <a:gs pos="100000">
                          <a:srgbClr val="FFCCCC">
                            <a:gamma/>
                            <a:shade val="46275"/>
                            <a:invGamma/>
                          </a:srgbClr>
                        </a:gs>
                      </a:gsLst>
                      <a:lin ang="5400000" scaled="1"/>
                    </a:gradFill>
                    <a:ln w="19050">
                      <a:solidFill>
                        <a:schemeClr val="tx1"/>
                      </a:solidFill>
                      <a:round/>
                      <a:headEnd/>
                      <a:tailEnd/>
                    </a:ln>
                    <a:effectLst/>
                  </p:spPr>
                  <p:txBody>
                    <a:bodyPr wrap="none" anchor="ct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grpSp>
            </p:grpSp>
          </p:grpSp>
          <p:grpSp>
            <p:nvGrpSpPr>
              <p:cNvPr id="84" name="グループ化 20"/>
              <p:cNvGrpSpPr>
                <a:grpSpLocks/>
              </p:cNvGrpSpPr>
              <p:nvPr/>
            </p:nvGrpSpPr>
            <p:grpSpPr bwMode="auto">
              <a:xfrm>
                <a:off x="3770471" y="1667260"/>
                <a:ext cx="1216796" cy="343267"/>
                <a:chOff x="3969225" y="1466952"/>
                <a:chExt cx="1396604" cy="389249"/>
              </a:xfrm>
            </p:grpSpPr>
            <p:sp>
              <p:nvSpPr>
                <p:cNvPr id="86" name="正方形/長方形 21"/>
                <p:cNvSpPr>
                  <a:spLocks noChangeArrowheads="1"/>
                </p:cNvSpPr>
                <p:nvPr/>
              </p:nvSpPr>
              <p:spPr bwMode="auto">
                <a:xfrm>
                  <a:off x="4196877" y="1556792"/>
                  <a:ext cx="936104" cy="216024"/>
                </a:xfrm>
                <a:prstGeom prst="rect">
                  <a:avLst/>
                </a:prstGeom>
                <a:solidFill>
                  <a:schemeClr val="bg1"/>
                </a:solidFill>
                <a:ln w="9525" algn="ctr">
                  <a:noFill/>
                  <a:round/>
                  <a:headEnd/>
                  <a:tailEnd/>
                </a:ln>
              </p:spPr>
              <p:txBody>
                <a:bodyPr/>
                <a:lstStyle/>
                <a:p>
                  <a:endParaRPr lang="ja-JP" altLang="en-US" sz="4000" u="sng" dirty="0">
                    <a:solidFill>
                      <a:schemeClr val="bg1"/>
                    </a:solidFill>
                  </a:endParaRPr>
                </a:p>
              </p:txBody>
            </p:sp>
            <p:sp>
              <p:nvSpPr>
                <p:cNvPr id="87" name="Text Box 246"/>
                <p:cNvSpPr txBox="1">
                  <a:spLocks noChangeArrowheads="1"/>
                </p:cNvSpPr>
                <p:nvPr/>
              </p:nvSpPr>
              <p:spPr bwMode="auto">
                <a:xfrm>
                  <a:off x="3969225" y="1466952"/>
                  <a:ext cx="1396604" cy="389249"/>
                </a:xfrm>
                <a:prstGeom prst="rect">
                  <a:avLst/>
                </a:prstGeom>
                <a:noFill/>
                <a:ln w="9525">
                  <a:noFill/>
                  <a:miter lim="800000"/>
                  <a:headEnd/>
                  <a:tailEnd/>
                </a:ln>
              </p:spPr>
              <p:txBody>
                <a:bodyPr wrap="square">
                  <a:spAutoFit/>
                </a:bodyPr>
                <a:lstStyle/>
                <a:p>
                  <a:pPr algn="ctr">
                    <a:spcBef>
                      <a:spcPct val="50000"/>
                    </a:spcBef>
                    <a:buFont typeface="Wingdings" pitchFamily="2" charset="2"/>
                    <a:buNone/>
                  </a:pPr>
                  <a:r>
                    <a:rPr lang="ja-JP" altLang="en-US" sz="2000" b="1" dirty="0">
                      <a:solidFill>
                        <a:srgbClr val="FF0000"/>
                      </a:solidFill>
                      <a:latin typeface="+mn-ea"/>
                    </a:rPr>
                    <a:t>コネキシン</a:t>
                  </a:r>
                  <a:endParaRPr lang="en-US" altLang="ja-JP" sz="2000" b="1" dirty="0">
                    <a:solidFill>
                      <a:srgbClr val="FF0000"/>
                    </a:solidFill>
                    <a:latin typeface="+mn-ea"/>
                  </a:endParaRPr>
                </a:p>
              </p:txBody>
            </p:sp>
          </p:grpSp>
          <p:sp>
            <p:nvSpPr>
              <p:cNvPr id="85" name="Line 275"/>
              <p:cNvSpPr>
                <a:spLocks noChangeShapeType="1"/>
              </p:cNvSpPr>
              <p:nvPr/>
            </p:nvSpPr>
            <p:spPr bwMode="auto">
              <a:xfrm>
                <a:off x="3935157" y="2269627"/>
                <a:ext cx="1541917" cy="444497"/>
              </a:xfrm>
              <a:prstGeom prst="line">
                <a:avLst/>
              </a:prstGeom>
              <a:noFill/>
              <a:ln w="28575" cap="rnd">
                <a:solidFill>
                  <a:schemeClr val="tx1"/>
                </a:solidFill>
                <a:prstDash val="sysDot"/>
                <a:round/>
                <a:headEnd/>
                <a:tailEnd/>
              </a:ln>
              <a:effectLst/>
            </p:spPr>
            <p:txBody>
              <a:bodyPr/>
              <a:lstStyle/>
              <a:p>
                <a:pPr fontAlgn="auto">
                  <a:spcBef>
                    <a:spcPts val="0"/>
                  </a:spcBef>
                  <a:spcAft>
                    <a:spcPts val="0"/>
                  </a:spcAft>
                  <a:defRPr/>
                </a:pPr>
                <a:endParaRPr lang="ja-JP" altLang="en-US">
                  <a:effectLst>
                    <a:outerShdw blurRad="38100" dist="38100" dir="2700000" algn="tl">
                      <a:srgbClr val="000000">
                        <a:alpha val="43137"/>
                      </a:srgbClr>
                    </a:outerShdw>
                  </a:effectLst>
                  <a:latin typeface="+mn-lt"/>
                  <a:ea typeface="+mn-ea"/>
                </a:endParaRPr>
              </a:p>
            </p:txBody>
          </p:sp>
        </p:grpSp>
        <p:sp>
          <p:nvSpPr>
            <p:cNvPr id="8" name="Text Box 306"/>
            <p:cNvSpPr txBox="1">
              <a:spLocks noChangeArrowheads="1"/>
            </p:cNvSpPr>
            <p:nvPr/>
          </p:nvSpPr>
          <p:spPr bwMode="auto">
            <a:xfrm>
              <a:off x="4039139" y="4324623"/>
              <a:ext cx="3195838" cy="318733"/>
            </a:xfrm>
            <a:prstGeom prst="rect">
              <a:avLst/>
            </a:prstGeom>
            <a:noFill/>
            <a:ln w="9525">
              <a:noFill/>
              <a:miter lim="800000"/>
              <a:headEnd/>
              <a:tailEnd/>
            </a:ln>
            <a:effectLst/>
          </p:spPr>
          <p:txBody>
            <a:bodyPr lIns="90000" tIns="46800" rIns="90000" bIns="46800">
              <a:spAutoFit/>
            </a:bodyPr>
            <a:lstStyle/>
            <a:p>
              <a:pPr algn="ctr" fontAlgn="auto">
                <a:spcBef>
                  <a:spcPct val="50000"/>
                </a:spcBef>
                <a:spcAft>
                  <a:spcPts val="0"/>
                </a:spcAft>
                <a:defRPr/>
              </a:pPr>
              <a:r>
                <a:rPr lang="ja-JP" altLang="en-US" dirty="0" smtClean="0">
                  <a:solidFill>
                    <a:schemeClr val="tx2"/>
                  </a:solidFill>
                  <a:effectLst>
                    <a:outerShdw blurRad="38100" dist="38100" dir="2700000" algn="tl">
                      <a:srgbClr val="FFFFFF"/>
                    </a:outerShdw>
                  </a:effectLst>
                  <a:latin typeface="+mn-lt"/>
                  <a:ea typeface="+mn-ea"/>
                </a:rPr>
                <a:t>イオンなど小さな分子の移動</a:t>
              </a:r>
              <a:endParaRPr lang="en-US" altLang="ja-JP" dirty="0">
                <a:solidFill>
                  <a:schemeClr val="tx2"/>
                </a:solidFill>
                <a:effectLst>
                  <a:outerShdw blurRad="38100" dist="38100" dir="2700000" algn="tl">
                    <a:srgbClr val="FFFFFF"/>
                  </a:outerShdw>
                </a:effectLst>
                <a:latin typeface="+mn-lt"/>
                <a:ea typeface="+mn-ea"/>
              </a:endParaRPr>
            </a:p>
          </p:txBody>
        </p:sp>
        <p:grpSp>
          <p:nvGrpSpPr>
            <p:cNvPr id="9" name="グループ化 22"/>
            <p:cNvGrpSpPr>
              <a:grpSpLocks/>
            </p:cNvGrpSpPr>
            <p:nvPr/>
          </p:nvGrpSpPr>
          <p:grpSpPr bwMode="auto">
            <a:xfrm>
              <a:off x="4756734" y="2295713"/>
              <a:ext cx="3335546" cy="2068428"/>
              <a:chOff x="4921492" y="2491146"/>
              <a:chExt cx="3611321" cy="2238748"/>
            </a:xfrm>
          </p:grpSpPr>
          <p:sp>
            <p:nvSpPr>
              <p:cNvPr id="11" name="AutoShape 224"/>
              <p:cNvSpPr>
                <a:spLocks noChangeArrowheads="1"/>
              </p:cNvSpPr>
              <p:nvPr/>
            </p:nvSpPr>
            <p:spPr bwMode="auto">
              <a:xfrm>
                <a:off x="4983371" y="3712751"/>
                <a:ext cx="2757048" cy="768011"/>
              </a:xfrm>
              <a:prstGeom prst="cube">
                <a:avLst>
                  <a:gd name="adj" fmla="val 77819"/>
                </a:avLst>
              </a:prstGeom>
              <a:gradFill rotWithShape="0">
                <a:gsLst>
                  <a:gs pos="0">
                    <a:srgbClr val="FFCCCC"/>
                  </a:gs>
                  <a:gs pos="100000">
                    <a:schemeClr val="bg1"/>
                  </a:gs>
                </a:gsLst>
                <a:lin ang="5400000" scaled="1"/>
              </a:gradFill>
              <a:ln w="28575">
                <a:solidFill>
                  <a:srgbClr val="CC3300"/>
                </a:solidFill>
                <a:miter lim="800000"/>
                <a:headEnd/>
                <a:tailEnd/>
              </a:ln>
              <a:effectLst/>
            </p:spPr>
            <p:txBody>
              <a:bodyPr wrap="none" anchor="ctr"/>
              <a:lstStyle/>
              <a:p>
                <a:pPr fontAlgn="auto">
                  <a:spcBef>
                    <a:spcPts val="0"/>
                  </a:spcBef>
                  <a:spcAft>
                    <a:spcPts val="0"/>
                  </a:spcAft>
                  <a:defRPr/>
                </a:pPr>
                <a:endParaRPr lang="ja-JP" altLang="en-US">
                  <a:effectLst>
                    <a:outerShdw blurRad="38100" dist="38100" dir="2700000" algn="tl">
                      <a:srgbClr val="000000">
                        <a:alpha val="43137"/>
                      </a:srgbClr>
                    </a:outerShdw>
                  </a:effectLst>
                  <a:latin typeface="+mn-lt"/>
                  <a:ea typeface="+mn-ea"/>
                </a:endParaRPr>
              </a:p>
            </p:txBody>
          </p:sp>
          <p:grpSp>
            <p:nvGrpSpPr>
              <p:cNvPr id="12" name="グループ化 304"/>
              <p:cNvGrpSpPr>
                <a:grpSpLocks/>
              </p:cNvGrpSpPr>
              <p:nvPr/>
            </p:nvGrpSpPr>
            <p:grpSpPr bwMode="auto">
              <a:xfrm>
                <a:off x="6937768" y="3158488"/>
                <a:ext cx="514552" cy="774568"/>
                <a:chOff x="6318200" y="3892868"/>
                <a:chExt cx="514552" cy="774568"/>
              </a:xfrm>
            </p:grpSpPr>
            <p:sp>
              <p:nvSpPr>
                <p:cNvPr id="65" name="AutoShape 218"/>
                <p:cNvSpPr>
                  <a:spLocks noChangeArrowheads="1"/>
                </p:cNvSpPr>
                <p:nvPr/>
              </p:nvSpPr>
              <p:spPr bwMode="auto">
                <a:xfrm>
                  <a:off x="6397212" y="3893888"/>
                  <a:ext cx="161573" cy="548089"/>
                </a:xfrm>
                <a:prstGeom prst="can">
                  <a:avLst>
                    <a:gd name="adj" fmla="val 75000"/>
                  </a:avLst>
                </a:prstGeom>
                <a:gradFill rotWithShape="0">
                  <a:gsLst>
                    <a:gs pos="0">
                      <a:srgbClr val="99FF33"/>
                    </a:gs>
                    <a:gs pos="50000">
                      <a:schemeClr val="bg1"/>
                    </a:gs>
                    <a:gs pos="100000">
                      <a:srgbClr val="99FF33"/>
                    </a:gs>
                  </a:gsLst>
                  <a:lin ang="0" scaled="1"/>
                </a:gradFill>
                <a:ln w="28575">
                  <a:solidFill>
                    <a:srgbClr val="009900"/>
                  </a:solidFill>
                  <a:round/>
                  <a:headEnd/>
                  <a:tailEnd/>
                </a:ln>
                <a:effectLst/>
              </p:spPr>
              <p:txBody>
                <a:bodyPr wrap="none" anchor="ctr"/>
                <a:lstStyle/>
                <a:p>
                  <a:pPr fontAlgn="auto">
                    <a:spcBef>
                      <a:spcPts val="0"/>
                    </a:spcBef>
                    <a:spcAft>
                      <a:spcPts val="0"/>
                    </a:spcAft>
                    <a:defRPr/>
                  </a:pPr>
                  <a:endParaRPr lang="ja-JP" altLang="en-US">
                    <a:effectLst>
                      <a:outerShdw blurRad="38100" dist="38100" dir="2700000" algn="tl">
                        <a:srgbClr val="000000">
                          <a:alpha val="43137"/>
                        </a:srgbClr>
                      </a:outerShdw>
                    </a:effectLst>
                    <a:latin typeface="+mn-lt"/>
                    <a:ea typeface="+mn-ea"/>
                  </a:endParaRPr>
                </a:p>
              </p:txBody>
            </p:sp>
            <p:sp>
              <p:nvSpPr>
                <p:cNvPr id="66" name="AutoShape 219"/>
                <p:cNvSpPr>
                  <a:spLocks noChangeArrowheads="1"/>
                </p:cNvSpPr>
                <p:nvPr/>
              </p:nvSpPr>
              <p:spPr bwMode="auto">
                <a:xfrm>
                  <a:off x="6318145" y="4015875"/>
                  <a:ext cx="159853" cy="546371"/>
                </a:xfrm>
                <a:prstGeom prst="can">
                  <a:avLst>
                    <a:gd name="adj" fmla="val 75000"/>
                  </a:avLst>
                </a:prstGeom>
                <a:gradFill rotWithShape="0">
                  <a:gsLst>
                    <a:gs pos="0">
                      <a:srgbClr val="99FF33"/>
                    </a:gs>
                    <a:gs pos="50000">
                      <a:schemeClr val="bg1"/>
                    </a:gs>
                    <a:gs pos="100000">
                      <a:srgbClr val="99FF33"/>
                    </a:gs>
                  </a:gsLst>
                  <a:lin ang="0" scaled="1"/>
                </a:gradFill>
                <a:ln w="28575">
                  <a:solidFill>
                    <a:srgbClr val="009900"/>
                  </a:solidFill>
                  <a:round/>
                  <a:headEnd/>
                  <a:tailEnd/>
                </a:ln>
                <a:effectLst/>
              </p:spPr>
              <p:txBody>
                <a:bodyPr wrap="none" anchor="ctr"/>
                <a:lstStyle/>
                <a:p>
                  <a:pPr fontAlgn="auto">
                    <a:spcBef>
                      <a:spcPts val="0"/>
                    </a:spcBef>
                    <a:spcAft>
                      <a:spcPts val="0"/>
                    </a:spcAft>
                    <a:defRPr/>
                  </a:pPr>
                  <a:endParaRPr lang="ja-JP" altLang="en-US">
                    <a:effectLst>
                      <a:outerShdw blurRad="38100" dist="38100" dir="2700000" algn="tl">
                        <a:srgbClr val="000000">
                          <a:alpha val="43137"/>
                        </a:srgbClr>
                      </a:outerShdw>
                    </a:effectLst>
                    <a:latin typeface="+mn-lt"/>
                    <a:ea typeface="+mn-ea"/>
                  </a:endParaRPr>
                </a:p>
              </p:txBody>
            </p:sp>
            <p:sp>
              <p:nvSpPr>
                <p:cNvPr id="67" name="AutoShape 220"/>
                <p:cNvSpPr>
                  <a:spLocks noChangeArrowheads="1"/>
                </p:cNvSpPr>
                <p:nvPr/>
              </p:nvSpPr>
              <p:spPr bwMode="auto">
                <a:xfrm>
                  <a:off x="6557066" y="3893888"/>
                  <a:ext cx="158135" cy="548089"/>
                </a:xfrm>
                <a:prstGeom prst="can">
                  <a:avLst>
                    <a:gd name="adj" fmla="val 75000"/>
                  </a:avLst>
                </a:prstGeom>
                <a:gradFill rotWithShape="0">
                  <a:gsLst>
                    <a:gs pos="0">
                      <a:srgbClr val="99FF33"/>
                    </a:gs>
                    <a:gs pos="50000">
                      <a:schemeClr val="bg1"/>
                    </a:gs>
                    <a:gs pos="100000">
                      <a:srgbClr val="99FF33"/>
                    </a:gs>
                  </a:gsLst>
                  <a:lin ang="0" scaled="1"/>
                </a:gradFill>
                <a:ln w="28575">
                  <a:solidFill>
                    <a:srgbClr val="009900"/>
                  </a:solidFill>
                  <a:round/>
                  <a:headEnd/>
                  <a:tailEnd/>
                </a:ln>
                <a:effectLst/>
              </p:spPr>
              <p:txBody>
                <a:bodyPr wrap="none" anchor="ctr"/>
                <a:lstStyle/>
                <a:p>
                  <a:pPr fontAlgn="auto">
                    <a:spcBef>
                      <a:spcPts val="0"/>
                    </a:spcBef>
                    <a:spcAft>
                      <a:spcPts val="0"/>
                    </a:spcAft>
                    <a:defRPr/>
                  </a:pPr>
                  <a:endParaRPr lang="ja-JP" altLang="en-US">
                    <a:effectLst>
                      <a:outerShdw blurRad="38100" dist="38100" dir="2700000" algn="tl">
                        <a:srgbClr val="000000">
                          <a:alpha val="43137"/>
                        </a:srgbClr>
                      </a:outerShdw>
                    </a:effectLst>
                    <a:latin typeface="+mn-lt"/>
                    <a:ea typeface="+mn-ea"/>
                  </a:endParaRPr>
                </a:p>
              </p:txBody>
            </p:sp>
            <p:sp>
              <p:nvSpPr>
                <p:cNvPr id="68" name="AutoShape 221"/>
                <p:cNvSpPr>
                  <a:spLocks noChangeArrowheads="1"/>
                </p:cNvSpPr>
                <p:nvPr/>
              </p:nvSpPr>
              <p:spPr bwMode="auto">
                <a:xfrm>
                  <a:off x="6670510" y="4007285"/>
                  <a:ext cx="161573" cy="546371"/>
                </a:xfrm>
                <a:prstGeom prst="can">
                  <a:avLst>
                    <a:gd name="adj" fmla="val 75000"/>
                  </a:avLst>
                </a:prstGeom>
                <a:gradFill rotWithShape="0">
                  <a:gsLst>
                    <a:gs pos="0">
                      <a:srgbClr val="99FF33"/>
                    </a:gs>
                    <a:gs pos="50000">
                      <a:schemeClr val="bg1"/>
                    </a:gs>
                    <a:gs pos="100000">
                      <a:srgbClr val="99FF33"/>
                    </a:gs>
                  </a:gsLst>
                  <a:lin ang="0" scaled="1"/>
                </a:gradFill>
                <a:ln w="28575">
                  <a:solidFill>
                    <a:srgbClr val="009900"/>
                  </a:solidFill>
                  <a:round/>
                  <a:headEnd/>
                  <a:tailEnd/>
                </a:ln>
                <a:effectLst/>
              </p:spPr>
              <p:txBody>
                <a:bodyPr wrap="none" anchor="ctr"/>
                <a:lstStyle/>
                <a:p>
                  <a:pPr fontAlgn="auto">
                    <a:spcBef>
                      <a:spcPts val="0"/>
                    </a:spcBef>
                    <a:spcAft>
                      <a:spcPts val="0"/>
                    </a:spcAft>
                    <a:defRPr/>
                  </a:pPr>
                  <a:endParaRPr lang="ja-JP" altLang="en-US">
                    <a:effectLst>
                      <a:outerShdw blurRad="38100" dist="38100" dir="2700000" algn="tl">
                        <a:srgbClr val="000000">
                          <a:alpha val="43137"/>
                        </a:srgbClr>
                      </a:outerShdw>
                    </a:effectLst>
                    <a:latin typeface="+mn-lt"/>
                    <a:ea typeface="+mn-ea"/>
                  </a:endParaRPr>
                </a:p>
              </p:txBody>
            </p:sp>
            <p:sp>
              <p:nvSpPr>
                <p:cNvPr id="69" name="AutoShape 222"/>
                <p:cNvSpPr>
                  <a:spLocks noChangeArrowheads="1"/>
                </p:cNvSpPr>
                <p:nvPr/>
              </p:nvSpPr>
              <p:spPr bwMode="auto">
                <a:xfrm>
                  <a:off x="6598318" y="4122401"/>
                  <a:ext cx="158135" cy="546371"/>
                </a:xfrm>
                <a:prstGeom prst="can">
                  <a:avLst>
                    <a:gd name="adj" fmla="val 75000"/>
                  </a:avLst>
                </a:prstGeom>
                <a:gradFill rotWithShape="0">
                  <a:gsLst>
                    <a:gs pos="0">
                      <a:srgbClr val="99FF33"/>
                    </a:gs>
                    <a:gs pos="50000">
                      <a:schemeClr val="bg1"/>
                    </a:gs>
                    <a:gs pos="100000">
                      <a:srgbClr val="99FF33"/>
                    </a:gs>
                  </a:gsLst>
                  <a:lin ang="0" scaled="1"/>
                </a:gradFill>
                <a:ln w="28575">
                  <a:solidFill>
                    <a:srgbClr val="009900"/>
                  </a:solidFill>
                  <a:round/>
                  <a:headEnd/>
                  <a:tailEnd/>
                </a:ln>
                <a:effectLst/>
              </p:spPr>
              <p:txBody>
                <a:bodyPr wrap="none" anchor="ctr"/>
                <a:lstStyle/>
                <a:p>
                  <a:pPr fontAlgn="auto">
                    <a:spcBef>
                      <a:spcPts val="0"/>
                    </a:spcBef>
                    <a:spcAft>
                      <a:spcPts val="0"/>
                    </a:spcAft>
                    <a:defRPr/>
                  </a:pPr>
                  <a:endParaRPr lang="ja-JP" altLang="en-US">
                    <a:effectLst>
                      <a:outerShdw blurRad="38100" dist="38100" dir="2700000" algn="tl">
                        <a:srgbClr val="000000">
                          <a:alpha val="43137"/>
                        </a:srgbClr>
                      </a:outerShdw>
                    </a:effectLst>
                    <a:latin typeface="+mn-lt"/>
                    <a:ea typeface="+mn-ea"/>
                  </a:endParaRPr>
                </a:p>
              </p:txBody>
            </p:sp>
            <p:sp>
              <p:nvSpPr>
                <p:cNvPr id="70" name="AutoShape 223"/>
                <p:cNvSpPr>
                  <a:spLocks noChangeArrowheads="1"/>
                </p:cNvSpPr>
                <p:nvPr/>
              </p:nvSpPr>
              <p:spPr bwMode="auto">
                <a:xfrm>
                  <a:off x="6438465" y="4122401"/>
                  <a:ext cx="159853" cy="546371"/>
                </a:xfrm>
                <a:prstGeom prst="can">
                  <a:avLst>
                    <a:gd name="adj" fmla="val 75000"/>
                  </a:avLst>
                </a:prstGeom>
                <a:gradFill rotWithShape="0">
                  <a:gsLst>
                    <a:gs pos="0">
                      <a:srgbClr val="99FF33"/>
                    </a:gs>
                    <a:gs pos="50000">
                      <a:schemeClr val="bg1"/>
                    </a:gs>
                    <a:gs pos="100000">
                      <a:srgbClr val="99FF33"/>
                    </a:gs>
                  </a:gsLst>
                  <a:lin ang="0" scaled="1"/>
                </a:gradFill>
                <a:ln w="28575">
                  <a:solidFill>
                    <a:srgbClr val="009900"/>
                  </a:solidFill>
                  <a:round/>
                  <a:headEnd/>
                  <a:tailEnd/>
                </a:ln>
                <a:effectLst/>
              </p:spPr>
              <p:txBody>
                <a:bodyPr wrap="none" anchor="ctr"/>
                <a:lstStyle/>
                <a:p>
                  <a:pPr fontAlgn="auto">
                    <a:spcBef>
                      <a:spcPts val="0"/>
                    </a:spcBef>
                    <a:spcAft>
                      <a:spcPts val="0"/>
                    </a:spcAft>
                    <a:defRPr/>
                  </a:pPr>
                  <a:endParaRPr lang="ja-JP" altLang="en-US">
                    <a:effectLst>
                      <a:outerShdw blurRad="38100" dist="38100" dir="2700000" algn="tl">
                        <a:srgbClr val="000000">
                          <a:alpha val="43137"/>
                        </a:srgbClr>
                      </a:outerShdw>
                    </a:effectLst>
                    <a:latin typeface="+mn-lt"/>
                    <a:ea typeface="+mn-ea"/>
                  </a:endParaRPr>
                </a:p>
              </p:txBody>
            </p:sp>
          </p:grpSp>
          <p:grpSp>
            <p:nvGrpSpPr>
              <p:cNvPr id="13" name="グループ化 313"/>
              <p:cNvGrpSpPr>
                <a:grpSpLocks/>
              </p:cNvGrpSpPr>
              <p:nvPr/>
            </p:nvGrpSpPr>
            <p:grpSpPr bwMode="auto">
              <a:xfrm>
                <a:off x="7056930" y="2827590"/>
                <a:ext cx="384410" cy="699115"/>
                <a:chOff x="6438733" y="3820533"/>
                <a:chExt cx="384410" cy="254579"/>
              </a:xfrm>
            </p:grpSpPr>
            <p:sp>
              <p:nvSpPr>
                <p:cNvPr id="62" name="AutoShape 236"/>
                <p:cNvSpPr>
                  <a:spLocks noChangeArrowheads="1"/>
                </p:cNvSpPr>
                <p:nvPr/>
              </p:nvSpPr>
              <p:spPr bwMode="auto">
                <a:xfrm>
                  <a:off x="6659850" y="3820648"/>
                  <a:ext cx="163291" cy="222107"/>
                </a:xfrm>
                <a:prstGeom prst="can">
                  <a:avLst>
                    <a:gd name="adj" fmla="val 75000"/>
                  </a:avLst>
                </a:prstGeom>
                <a:gradFill rotWithShape="0">
                  <a:gsLst>
                    <a:gs pos="0">
                      <a:srgbClr val="99FF33"/>
                    </a:gs>
                    <a:gs pos="50000">
                      <a:schemeClr val="bg1"/>
                    </a:gs>
                    <a:gs pos="100000">
                      <a:srgbClr val="99FF33"/>
                    </a:gs>
                  </a:gsLst>
                  <a:lin ang="0" scaled="1"/>
                </a:gradFill>
                <a:ln w="28575">
                  <a:solidFill>
                    <a:srgbClr val="009900"/>
                  </a:solidFill>
                  <a:round/>
                  <a:headEnd/>
                  <a:tailEnd/>
                </a:ln>
                <a:effectLst/>
              </p:spPr>
              <p:txBody>
                <a:bodyPr wrap="none" anchor="ctr"/>
                <a:lstStyle/>
                <a:p>
                  <a:pPr fontAlgn="auto">
                    <a:spcBef>
                      <a:spcPts val="0"/>
                    </a:spcBef>
                    <a:spcAft>
                      <a:spcPts val="0"/>
                    </a:spcAft>
                    <a:defRPr/>
                  </a:pPr>
                  <a:endParaRPr lang="ja-JP" altLang="en-US">
                    <a:effectLst>
                      <a:outerShdw blurRad="38100" dist="38100" dir="2700000" algn="tl">
                        <a:srgbClr val="000000">
                          <a:alpha val="43137"/>
                        </a:srgbClr>
                      </a:outerShdw>
                    </a:effectLst>
                    <a:latin typeface="+mn-lt"/>
                    <a:ea typeface="+mn-ea"/>
                  </a:endParaRPr>
                </a:p>
              </p:txBody>
            </p:sp>
            <p:sp>
              <p:nvSpPr>
                <p:cNvPr id="63" name="AutoShape 237"/>
                <p:cNvSpPr>
                  <a:spLocks noChangeArrowheads="1"/>
                </p:cNvSpPr>
                <p:nvPr/>
              </p:nvSpPr>
              <p:spPr bwMode="auto">
                <a:xfrm>
                  <a:off x="6597971" y="3850054"/>
                  <a:ext cx="159853" cy="225861"/>
                </a:xfrm>
                <a:prstGeom prst="can">
                  <a:avLst>
                    <a:gd name="adj" fmla="val 75000"/>
                  </a:avLst>
                </a:prstGeom>
                <a:gradFill rotWithShape="0">
                  <a:gsLst>
                    <a:gs pos="0">
                      <a:srgbClr val="99FF33"/>
                    </a:gs>
                    <a:gs pos="50000">
                      <a:schemeClr val="bg1"/>
                    </a:gs>
                    <a:gs pos="100000">
                      <a:srgbClr val="99FF33"/>
                    </a:gs>
                  </a:gsLst>
                  <a:lin ang="0" scaled="1"/>
                </a:gradFill>
                <a:ln w="28575">
                  <a:solidFill>
                    <a:srgbClr val="009900"/>
                  </a:solidFill>
                  <a:round/>
                  <a:headEnd/>
                  <a:tailEnd/>
                </a:ln>
                <a:effectLst/>
              </p:spPr>
              <p:txBody>
                <a:bodyPr wrap="none" anchor="ctr"/>
                <a:lstStyle/>
                <a:p>
                  <a:pPr fontAlgn="auto">
                    <a:spcBef>
                      <a:spcPts val="0"/>
                    </a:spcBef>
                    <a:spcAft>
                      <a:spcPts val="0"/>
                    </a:spcAft>
                    <a:defRPr/>
                  </a:pPr>
                  <a:endParaRPr lang="ja-JP" altLang="en-US">
                    <a:effectLst>
                      <a:outerShdw blurRad="38100" dist="38100" dir="2700000" algn="tl">
                        <a:srgbClr val="000000">
                          <a:alpha val="43137"/>
                        </a:srgbClr>
                      </a:outerShdw>
                    </a:effectLst>
                    <a:latin typeface="+mn-lt"/>
                    <a:ea typeface="+mn-ea"/>
                  </a:endParaRPr>
                </a:p>
              </p:txBody>
            </p:sp>
            <p:sp>
              <p:nvSpPr>
                <p:cNvPr id="64" name="AutoShape 238"/>
                <p:cNvSpPr>
                  <a:spLocks noChangeArrowheads="1"/>
                </p:cNvSpPr>
                <p:nvPr/>
              </p:nvSpPr>
              <p:spPr bwMode="auto">
                <a:xfrm>
                  <a:off x="6438117" y="3850054"/>
                  <a:ext cx="159854" cy="225861"/>
                </a:xfrm>
                <a:prstGeom prst="can">
                  <a:avLst>
                    <a:gd name="adj" fmla="val 75000"/>
                  </a:avLst>
                </a:prstGeom>
                <a:gradFill rotWithShape="0">
                  <a:gsLst>
                    <a:gs pos="0">
                      <a:srgbClr val="99FF33"/>
                    </a:gs>
                    <a:gs pos="50000">
                      <a:schemeClr val="bg1"/>
                    </a:gs>
                    <a:gs pos="100000">
                      <a:srgbClr val="99FF33"/>
                    </a:gs>
                  </a:gsLst>
                  <a:lin ang="0" scaled="1"/>
                </a:gradFill>
                <a:ln w="28575">
                  <a:solidFill>
                    <a:srgbClr val="009900"/>
                  </a:solidFill>
                  <a:round/>
                  <a:headEnd/>
                  <a:tailEnd/>
                </a:ln>
                <a:effectLst/>
              </p:spPr>
              <p:txBody>
                <a:bodyPr wrap="none" anchor="ctr"/>
                <a:lstStyle/>
                <a:p>
                  <a:pPr fontAlgn="auto">
                    <a:spcBef>
                      <a:spcPts val="0"/>
                    </a:spcBef>
                    <a:spcAft>
                      <a:spcPts val="0"/>
                    </a:spcAft>
                    <a:defRPr/>
                  </a:pPr>
                  <a:endParaRPr lang="ja-JP" altLang="en-US">
                    <a:effectLst>
                      <a:outerShdw blurRad="38100" dist="38100" dir="2700000" algn="tl">
                        <a:srgbClr val="000000">
                          <a:alpha val="43137"/>
                        </a:srgbClr>
                      </a:outerShdw>
                    </a:effectLst>
                    <a:latin typeface="+mn-lt"/>
                    <a:ea typeface="+mn-ea"/>
                  </a:endParaRPr>
                </a:p>
              </p:txBody>
            </p:sp>
          </p:grpSp>
          <p:grpSp>
            <p:nvGrpSpPr>
              <p:cNvPr id="14" name="グループ化 2"/>
              <p:cNvGrpSpPr>
                <a:grpSpLocks/>
              </p:cNvGrpSpPr>
              <p:nvPr/>
            </p:nvGrpSpPr>
            <p:grpSpPr bwMode="auto">
              <a:xfrm>
                <a:off x="6321600" y="3438088"/>
                <a:ext cx="514552" cy="769549"/>
                <a:chOff x="6318200" y="3757803"/>
                <a:chExt cx="514552" cy="317309"/>
              </a:xfrm>
            </p:grpSpPr>
            <p:sp>
              <p:nvSpPr>
                <p:cNvPr id="56" name="AutoShape 233"/>
                <p:cNvSpPr>
                  <a:spLocks noChangeArrowheads="1"/>
                </p:cNvSpPr>
                <p:nvPr/>
              </p:nvSpPr>
              <p:spPr bwMode="auto">
                <a:xfrm>
                  <a:off x="6398030" y="3757704"/>
                  <a:ext cx="161573" cy="223869"/>
                </a:xfrm>
                <a:prstGeom prst="can">
                  <a:avLst>
                    <a:gd name="adj" fmla="val 75000"/>
                  </a:avLst>
                </a:prstGeom>
                <a:gradFill rotWithShape="0">
                  <a:gsLst>
                    <a:gs pos="0">
                      <a:srgbClr val="99FF33"/>
                    </a:gs>
                    <a:gs pos="50000">
                      <a:schemeClr val="bg1"/>
                    </a:gs>
                    <a:gs pos="100000">
                      <a:srgbClr val="99FF33"/>
                    </a:gs>
                  </a:gsLst>
                  <a:lin ang="0" scaled="1"/>
                </a:gradFill>
                <a:ln w="28575">
                  <a:solidFill>
                    <a:srgbClr val="009900"/>
                  </a:solidFill>
                  <a:round/>
                  <a:headEnd/>
                  <a:tailEnd/>
                </a:ln>
                <a:effectLst/>
              </p:spPr>
              <p:txBody>
                <a:bodyPr wrap="none" anchor="ctr"/>
                <a:lstStyle/>
                <a:p>
                  <a:pPr fontAlgn="auto">
                    <a:spcBef>
                      <a:spcPts val="0"/>
                    </a:spcBef>
                    <a:spcAft>
                      <a:spcPts val="0"/>
                    </a:spcAft>
                    <a:defRPr/>
                  </a:pPr>
                  <a:endParaRPr lang="ja-JP" altLang="en-US">
                    <a:effectLst>
                      <a:outerShdw blurRad="38100" dist="38100" dir="2700000" algn="tl">
                        <a:srgbClr val="000000">
                          <a:alpha val="43137"/>
                        </a:srgbClr>
                      </a:outerShdw>
                    </a:effectLst>
                    <a:latin typeface="+mn-lt"/>
                    <a:ea typeface="+mn-ea"/>
                  </a:endParaRPr>
                </a:p>
              </p:txBody>
            </p:sp>
            <p:sp>
              <p:nvSpPr>
                <p:cNvPr id="57" name="AutoShape 234"/>
                <p:cNvSpPr>
                  <a:spLocks noChangeArrowheads="1"/>
                </p:cNvSpPr>
                <p:nvPr/>
              </p:nvSpPr>
              <p:spPr bwMode="auto">
                <a:xfrm>
                  <a:off x="6318962" y="3808003"/>
                  <a:ext cx="159853" cy="222452"/>
                </a:xfrm>
                <a:prstGeom prst="can">
                  <a:avLst>
                    <a:gd name="adj" fmla="val 75000"/>
                  </a:avLst>
                </a:prstGeom>
                <a:gradFill rotWithShape="0">
                  <a:gsLst>
                    <a:gs pos="0">
                      <a:srgbClr val="99FF33"/>
                    </a:gs>
                    <a:gs pos="50000">
                      <a:schemeClr val="bg1"/>
                    </a:gs>
                    <a:gs pos="100000">
                      <a:srgbClr val="99FF33"/>
                    </a:gs>
                  </a:gsLst>
                  <a:lin ang="0" scaled="1"/>
                </a:gradFill>
                <a:ln w="28575">
                  <a:solidFill>
                    <a:srgbClr val="009900"/>
                  </a:solidFill>
                  <a:round/>
                  <a:headEnd/>
                  <a:tailEnd/>
                </a:ln>
                <a:effectLst/>
              </p:spPr>
              <p:txBody>
                <a:bodyPr wrap="none" anchor="ctr"/>
                <a:lstStyle/>
                <a:p>
                  <a:pPr fontAlgn="auto">
                    <a:spcBef>
                      <a:spcPts val="0"/>
                    </a:spcBef>
                    <a:spcAft>
                      <a:spcPts val="0"/>
                    </a:spcAft>
                    <a:defRPr/>
                  </a:pPr>
                  <a:endParaRPr lang="ja-JP" altLang="en-US">
                    <a:effectLst>
                      <a:outerShdw blurRad="38100" dist="38100" dir="2700000" algn="tl">
                        <a:srgbClr val="000000">
                          <a:alpha val="43137"/>
                        </a:srgbClr>
                      </a:outerShdw>
                    </a:effectLst>
                    <a:latin typeface="+mn-lt"/>
                    <a:ea typeface="+mn-ea"/>
                  </a:endParaRPr>
                </a:p>
              </p:txBody>
            </p:sp>
            <p:sp>
              <p:nvSpPr>
                <p:cNvPr id="58" name="AutoShape 235"/>
                <p:cNvSpPr>
                  <a:spLocks noChangeArrowheads="1"/>
                </p:cNvSpPr>
                <p:nvPr/>
              </p:nvSpPr>
              <p:spPr bwMode="auto">
                <a:xfrm>
                  <a:off x="6557883" y="3757704"/>
                  <a:ext cx="158135" cy="223869"/>
                </a:xfrm>
                <a:prstGeom prst="can">
                  <a:avLst>
                    <a:gd name="adj" fmla="val 75000"/>
                  </a:avLst>
                </a:prstGeom>
                <a:gradFill rotWithShape="0">
                  <a:gsLst>
                    <a:gs pos="0">
                      <a:srgbClr val="99FF33"/>
                    </a:gs>
                    <a:gs pos="50000">
                      <a:schemeClr val="bg1"/>
                    </a:gs>
                    <a:gs pos="100000">
                      <a:srgbClr val="99FF33"/>
                    </a:gs>
                  </a:gsLst>
                  <a:lin ang="0" scaled="1"/>
                </a:gradFill>
                <a:ln w="28575">
                  <a:solidFill>
                    <a:srgbClr val="009900"/>
                  </a:solidFill>
                  <a:round/>
                  <a:headEnd/>
                  <a:tailEnd/>
                </a:ln>
                <a:effectLst/>
              </p:spPr>
              <p:txBody>
                <a:bodyPr wrap="none" anchor="ctr"/>
                <a:lstStyle/>
                <a:p>
                  <a:pPr fontAlgn="auto">
                    <a:spcBef>
                      <a:spcPts val="0"/>
                    </a:spcBef>
                    <a:spcAft>
                      <a:spcPts val="0"/>
                    </a:spcAft>
                    <a:defRPr/>
                  </a:pPr>
                  <a:endParaRPr lang="ja-JP" altLang="en-US">
                    <a:effectLst>
                      <a:outerShdw blurRad="38100" dist="38100" dir="2700000" algn="tl">
                        <a:srgbClr val="000000">
                          <a:alpha val="43137"/>
                        </a:srgbClr>
                      </a:outerShdw>
                    </a:effectLst>
                    <a:latin typeface="+mn-lt"/>
                    <a:ea typeface="+mn-ea"/>
                  </a:endParaRPr>
                </a:p>
              </p:txBody>
            </p:sp>
            <p:sp>
              <p:nvSpPr>
                <p:cNvPr id="59" name="AutoShape 236"/>
                <p:cNvSpPr>
                  <a:spLocks noChangeArrowheads="1"/>
                </p:cNvSpPr>
                <p:nvPr/>
              </p:nvSpPr>
              <p:spPr bwMode="auto">
                <a:xfrm>
                  <a:off x="6671328" y="3804461"/>
                  <a:ext cx="161573" cy="222452"/>
                </a:xfrm>
                <a:prstGeom prst="can">
                  <a:avLst>
                    <a:gd name="adj" fmla="val 75000"/>
                  </a:avLst>
                </a:prstGeom>
                <a:gradFill rotWithShape="0">
                  <a:gsLst>
                    <a:gs pos="0">
                      <a:srgbClr val="99FF33"/>
                    </a:gs>
                    <a:gs pos="50000">
                      <a:schemeClr val="bg1"/>
                    </a:gs>
                    <a:gs pos="100000">
                      <a:srgbClr val="99FF33"/>
                    </a:gs>
                  </a:gsLst>
                  <a:lin ang="0" scaled="1"/>
                </a:gradFill>
                <a:ln w="28575">
                  <a:solidFill>
                    <a:srgbClr val="009900"/>
                  </a:solidFill>
                  <a:round/>
                  <a:headEnd/>
                  <a:tailEnd/>
                </a:ln>
                <a:effectLst/>
              </p:spPr>
              <p:txBody>
                <a:bodyPr wrap="none" anchor="ctr"/>
                <a:lstStyle/>
                <a:p>
                  <a:pPr fontAlgn="auto">
                    <a:spcBef>
                      <a:spcPts val="0"/>
                    </a:spcBef>
                    <a:spcAft>
                      <a:spcPts val="0"/>
                    </a:spcAft>
                    <a:defRPr/>
                  </a:pPr>
                  <a:endParaRPr lang="ja-JP" altLang="en-US">
                    <a:effectLst>
                      <a:outerShdw blurRad="38100" dist="38100" dir="2700000" algn="tl">
                        <a:srgbClr val="000000">
                          <a:alpha val="43137"/>
                        </a:srgbClr>
                      </a:outerShdw>
                    </a:effectLst>
                    <a:latin typeface="+mn-lt"/>
                    <a:ea typeface="+mn-ea"/>
                  </a:endParaRPr>
                </a:p>
              </p:txBody>
            </p:sp>
            <p:sp>
              <p:nvSpPr>
                <p:cNvPr id="60" name="AutoShape 237"/>
                <p:cNvSpPr>
                  <a:spLocks noChangeArrowheads="1"/>
                </p:cNvSpPr>
                <p:nvPr/>
              </p:nvSpPr>
              <p:spPr bwMode="auto">
                <a:xfrm>
                  <a:off x="6599136" y="3849093"/>
                  <a:ext cx="158135" cy="225994"/>
                </a:xfrm>
                <a:prstGeom prst="can">
                  <a:avLst>
                    <a:gd name="adj" fmla="val 75000"/>
                  </a:avLst>
                </a:prstGeom>
                <a:gradFill rotWithShape="0">
                  <a:gsLst>
                    <a:gs pos="0">
                      <a:srgbClr val="99FF33"/>
                    </a:gs>
                    <a:gs pos="50000">
                      <a:schemeClr val="bg1"/>
                    </a:gs>
                    <a:gs pos="100000">
                      <a:srgbClr val="99FF33"/>
                    </a:gs>
                  </a:gsLst>
                  <a:lin ang="0" scaled="1"/>
                </a:gradFill>
                <a:ln w="28575">
                  <a:solidFill>
                    <a:srgbClr val="009900"/>
                  </a:solidFill>
                  <a:round/>
                  <a:headEnd/>
                  <a:tailEnd/>
                </a:ln>
                <a:effectLst/>
              </p:spPr>
              <p:txBody>
                <a:bodyPr wrap="none" anchor="ctr"/>
                <a:lstStyle/>
                <a:p>
                  <a:pPr fontAlgn="auto">
                    <a:spcBef>
                      <a:spcPts val="0"/>
                    </a:spcBef>
                    <a:spcAft>
                      <a:spcPts val="0"/>
                    </a:spcAft>
                    <a:defRPr/>
                  </a:pPr>
                  <a:endParaRPr lang="ja-JP" altLang="en-US">
                    <a:effectLst>
                      <a:outerShdw blurRad="38100" dist="38100" dir="2700000" algn="tl">
                        <a:srgbClr val="000000">
                          <a:alpha val="43137"/>
                        </a:srgbClr>
                      </a:outerShdw>
                    </a:effectLst>
                    <a:latin typeface="+mn-lt"/>
                    <a:ea typeface="+mn-ea"/>
                  </a:endParaRPr>
                </a:p>
              </p:txBody>
            </p:sp>
            <p:sp>
              <p:nvSpPr>
                <p:cNvPr id="61" name="AutoShape 238"/>
                <p:cNvSpPr>
                  <a:spLocks noChangeArrowheads="1"/>
                </p:cNvSpPr>
                <p:nvPr/>
              </p:nvSpPr>
              <p:spPr bwMode="auto">
                <a:xfrm>
                  <a:off x="6439282" y="3849093"/>
                  <a:ext cx="159853" cy="225994"/>
                </a:xfrm>
                <a:prstGeom prst="can">
                  <a:avLst>
                    <a:gd name="adj" fmla="val 75000"/>
                  </a:avLst>
                </a:prstGeom>
                <a:gradFill rotWithShape="0">
                  <a:gsLst>
                    <a:gs pos="0">
                      <a:srgbClr val="99FF33"/>
                    </a:gs>
                    <a:gs pos="50000">
                      <a:schemeClr val="bg1"/>
                    </a:gs>
                    <a:gs pos="100000">
                      <a:srgbClr val="99FF33"/>
                    </a:gs>
                  </a:gsLst>
                  <a:lin ang="0" scaled="1"/>
                </a:gradFill>
                <a:ln w="28575">
                  <a:solidFill>
                    <a:srgbClr val="009900"/>
                  </a:solidFill>
                  <a:round/>
                  <a:headEnd/>
                  <a:tailEnd/>
                </a:ln>
                <a:effectLst/>
              </p:spPr>
              <p:txBody>
                <a:bodyPr wrap="none" anchor="ctr"/>
                <a:lstStyle/>
                <a:p>
                  <a:pPr fontAlgn="auto">
                    <a:spcBef>
                      <a:spcPts val="0"/>
                    </a:spcBef>
                    <a:spcAft>
                      <a:spcPts val="0"/>
                    </a:spcAft>
                    <a:defRPr/>
                  </a:pPr>
                  <a:endParaRPr lang="ja-JP" altLang="en-US">
                    <a:effectLst>
                      <a:outerShdw blurRad="38100" dist="38100" dir="2700000" algn="tl">
                        <a:srgbClr val="000000">
                          <a:alpha val="43137"/>
                        </a:srgbClr>
                      </a:outerShdw>
                    </a:effectLst>
                    <a:latin typeface="+mn-lt"/>
                    <a:ea typeface="+mn-ea"/>
                  </a:endParaRPr>
                </a:p>
              </p:txBody>
            </p:sp>
          </p:grpSp>
          <p:grpSp>
            <p:nvGrpSpPr>
              <p:cNvPr id="15" name="Group 232"/>
              <p:cNvGrpSpPr>
                <a:grpSpLocks/>
              </p:cNvGrpSpPr>
              <p:nvPr/>
            </p:nvGrpSpPr>
            <p:grpSpPr bwMode="auto">
              <a:xfrm>
                <a:off x="6321600" y="3097736"/>
                <a:ext cx="514552" cy="736133"/>
                <a:chOff x="3456" y="2713"/>
                <a:chExt cx="619" cy="695"/>
              </a:xfrm>
            </p:grpSpPr>
            <p:sp>
              <p:nvSpPr>
                <p:cNvPr id="52" name="AutoShape 234"/>
                <p:cNvSpPr>
                  <a:spLocks noChangeArrowheads="1"/>
                </p:cNvSpPr>
                <p:nvPr/>
              </p:nvSpPr>
              <p:spPr bwMode="auto">
                <a:xfrm>
                  <a:off x="3457" y="2719"/>
                  <a:ext cx="192" cy="573"/>
                </a:xfrm>
                <a:prstGeom prst="can">
                  <a:avLst>
                    <a:gd name="adj" fmla="val 75000"/>
                  </a:avLst>
                </a:prstGeom>
                <a:gradFill rotWithShape="0">
                  <a:gsLst>
                    <a:gs pos="0">
                      <a:srgbClr val="99FF33"/>
                    </a:gs>
                    <a:gs pos="50000">
                      <a:schemeClr val="bg1"/>
                    </a:gs>
                    <a:gs pos="100000">
                      <a:srgbClr val="99FF33"/>
                    </a:gs>
                  </a:gsLst>
                  <a:lin ang="0" scaled="1"/>
                </a:gradFill>
                <a:ln w="28575">
                  <a:solidFill>
                    <a:srgbClr val="009900"/>
                  </a:solidFill>
                  <a:round/>
                  <a:headEnd/>
                  <a:tailEnd/>
                </a:ln>
                <a:effectLst/>
              </p:spPr>
              <p:txBody>
                <a:bodyPr wrap="none" anchor="ctr"/>
                <a:lstStyle/>
                <a:p>
                  <a:pPr fontAlgn="auto">
                    <a:spcBef>
                      <a:spcPts val="0"/>
                    </a:spcBef>
                    <a:spcAft>
                      <a:spcPts val="0"/>
                    </a:spcAft>
                    <a:defRPr/>
                  </a:pPr>
                  <a:endParaRPr lang="ja-JP" altLang="en-US">
                    <a:effectLst>
                      <a:outerShdw blurRad="38100" dist="38100" dir="2700000" algn="tl">
                        <a:srgbClr val="000000">
                          <a:alpha val="43137"/>
                        </a:srgbClr>
                      </a:outerShdw>
                    </a:effectLst>
                    <a:latin typeface="+mn-lt"/>
                    <a:ea typeface="+mn-ea"/>
                  </a:endParaRPr>
                </a:p>
              </p:txBody>
            </p:sp>
            <p:sp>
              <p:nvSpPr>
                <p:cNvPr id="53" name="AutoShape 236"/>
                <p:cNvSpPr>
                  <a:spLocks noChangeArrowheads="1"/>
                </p:cNvSpPr>
                <p:nvPr/>
              </p:nvSpPr>
              <p:spPr bwMode="auto">
                <a:xfrm>
                  <a:off x="3881" y="2711"/>
                  <a:ext cx="194" cy="574"/>
                </a:xfrm>
                <a:prstGeom prst="can">
                  <a:avLst>
                    <a:gd name="adj" fmla="val 75000"/>
                  </a:avLst>
                </a:prstGeom>
                <a:gradFill rotWithShape="0">
                  <a:gsLst>
                    <a:gs pos="0">
                      <a:srgbClr val="99FF33"/>
                    </a:gs>
                    <a:gs pos="50000">
                      <a:schemeClr val="bg1"/>
                    </a:gs>
                    <a:gs pos="100000">
                      <a:srgbClr val="99FF33"/>
                    </a:gs>
                  </a:gsLst>
                  <a:lin ang="0" scaled="1"/>
                </a:gradFill>
                <a:ln w="28575">
                  <a:solidFill>
                    <a:srgbClr val="009900"/>
                  </a:solidFill>
                  <a:round/>
                  <a:headEnd/>
                  <a:tailEnd/>
                </a:ln>
                <a:effectLst/>
              </p:spPr>
              <p:txBody>
                <a:bodyPr wrap="none" anchor="ctr"/>
                <a:lstStyle/>
                <a:p>
                  <a:pPr fontAlgn="auto">
                    <a:spcBef>
                      <a:spcPts val="0"/>
                    </a:spcBef>
                    <a:spcAft>
                      <a:spcPts val="0"/>
                    </a:spcAft>
                    <a:defRPr/>
                  </a:pPr>
                  <a:endParaRPr lang="ja-JP" altLang="en-US">
                    <a:effectLst>
                      <a:outerShdw blurRad="38100" dist="38100" dir="2700000" algn="tl">
                        <a:srgbClr val="000000">
                          <a:alpha val="43137"/>
                        </a:srgbClr>
                      </a:outerShdw>
                    </a:effectLst>
                    <a:latin typeface="+mn-lt"/>
                    <a:ea typeface="+mn-ea"/>
                  </a:endParaRPr>
                </a:p>
              </p:txBody>
            </p:sp>
            <p:sp>
              <p:nvSpPr>
                <p:cNvPr id="54" name="AutoShape 237"/>
                <p:cNvSpPr>
                  <a:spLocks noChangeArrowheads="1"/>
                </p:cNvSpPr>
                <p:nvPr/>
              </p:nvSpPr>
              <p:spPr bwMode="auto">
                <a:xfrm>
                  <a:off x="3794" y="2826"/>
                  <a:ext cx="192" cy="579"/>
                </a:xfrm>
                <a:prstGeom prst="can">
                  <a:avLst>
                    <a:gd name="adj" fmla="val 75000"/>
                  </a:avLst>
                </a:prstGeom>
                <a:gradFill rotWithShape="0">
                  <a:gsLst>
                    <a:gs pos="0">
                      <a:srgbClr val="99FF33"/>
                    </a:gs>
                    <a:gs pos="50000">
                      <a:schemeClr val="bg1"/>
                    </a:gs>
                    <a:gs pos="100000">
                      <a:srgbClr val="99FF33"/>
                    </a:gs>
                  </a:gsLst>
                  <a:lin ang="0" scaled="1"/>
                </a:gradFill>
                <a:ln w="28575">
                  <a:solidFill>
                    <a:srgbClr val="009900"/>
                  </a:solidFill>
                  <a:round/>
                  <a:headEnd/>
                  <a:tailEnd/>
                </a:ln>
                <a:effectLst/>
              </p:spPr>
              <p:txBody>
                <a:bodyPr wrap="none" anchor="ctr"/>
                <a:lstStyle/>
                <a:p>
                  <a:pPr fontAlgn="auto">
                    <a:spcBef>
                      <a:spcPts val="0"/>
                    </a:spcBef>
                    <a:spcAft>
                      <a:spcPts val="0"/>
                    </a:spcAft>
                    <a:defRPr/>
                  </a:pPr>
                  <a:endParaRPr lang="ja-JP" altLang="en-US">
                    <a:effectLst>
                      <a:outerShdw blurRad="38100" dist="38100" dir="2700000" algn="tl">
                        <a:srgbClr val="000000">
                          <a:alpha val="43137"/>
                        </a:srgbClr>
                      </a:outerShdw>
                    </a:effectLst>
                    <a:latin typeface="+mn-lt"/>
                    <a:ea typeface="+mn-ea"/>
                  </a:endParaRPr>
                </a:p>
              </p:txBody>
            </p:sp>
            <p:sp>
              <p:nvSpPr>
                <p:cNvPr id="55" name="AutoShape 238"/>
                <p:cNvSpPr>
                  <a:spLocks noChangeArrowheads="1"/>
                </p:cNvSpPr>
                <p:nvPr/>
              </p:nvSpPr>
              <p:spPr bwMode="auto">
                <a:xfrm>
                  <a:off x="3604" y="2826"/>
                  <a:ext cx="190" cy="579"/>
                </a:xfrm>
                <a:prstGeom prst="can">
                  <a:avLst>
                    <a:gd name="adj" fmla="val 75000"/>
                  </a:avLst>
                </a:prstGeom>
                <a:gradFill rotWithShape="0">
                  <a:gsLst>
                    <a:gs pos="0">
                      <a:srgbClr val="99FF33"/>
                    </a:gs>
                    <a:gs pos="50000">
                      <a:schemeClr val="bg1"/>
                    </a:gs>
                    <a:gs pos="100000">
                      <a:srgbClr val="99FF33"/>
                    </a:gs>
                  </a:gsLst>
                  <a:lin ang="0" scaled="1"/>
                </a:gradFill>
                <a:ln w="28575">
                  <a:solidFill>
                    <a:srgbClr val="009900"/>
                  </a:solidFill>
                  <a:round/>
                  <a:headEnd/>
                  <a:tailEnd/>
                </a:ln>
                <a:effectLst/>
              </p:spPr>
              <p:txBody>
                <a:bodyPr wrap="none" anchor="ctr"/>
                <a:lstStyle/>
                <a:p>
                  <a:pPr fontAlgn="auto">
                    <a:spcBef>
                      <a:spcPts val="0"/>
                    </a:spcBef>
                    <a:spcAft>
                      <a:spcPts val="0"/>
                    </a:spcAft>
                    <a:defRPr/>
                  </a:pPr>
                  <a:endParaRPr lang="ja-JP" altLang="en-US">
                    <a:effectLst>
                      <a:outerShdw blurRad="38100" dist="38100" dir="2700000" algn="tl">
                        <a:srgbClr val="000000">
                          <a:alpha val="43137"/>
                        </a:srgbClr>
                      </a:outerShdw>
                    </a:effectLst>
                    <a:latin typeface="+mn-lt"/>
                    <a:ea typeface="+mn-ea"/>
                  </a:endParaRPr>
                </a:p>
              </p:txBody>
            </p:sp>
          </p:grpSp>
          <p:sp>
            <p:nvSpPr>
              <p:cNvPr id="16" name="AutoShape 247"/>
              <p:cNvSpPr>
                <a:spLocks noChangeArrowheads="1"/>
              </p:cNvSpPr>
              <p:nvPr/>
            </p:nvSpPr>
            <p:spPr bwMode="auto">
              <a:xfrm>
                <a:off x="4983371" y="2951611"/>
                <a:ext cx="2757048" cy="768012"/>
              </a:xfrm>
              <a:prstGeom prst="cube">
                <a:avLst>
                  <a:gd name="adj" fmla="val 77819"/>
                </a:avLst>
              </a:prstGeom>
              <a:gradFill rotWithShape="0">
                <a:gsLst>
                  <a:gs pos="0">
                    <a:srgbClr val="FFCCCC"/>
                  </a:gs>
                  <a:gs pos="100000">
                    <a:schemeClr val="bg1"/>
                  </a:gs>
                </a:gsLst>
                <a:lin ang="5400000" scaled="1"/>
              </a:gradFill>
              <a:ln w="28575">
                <a:solidFill>
                  <a:srgbClr val="CC3300"/>
                </a:solidFill>
                <a:miter lim="800000"/>
                <a:headEnd/>
                <a:tailEnd/>
              </a:ln>
              <a:effectLst/>
            </p:spPr>
            <p:txBody>
              <a:bodyPr wrap="none" anchor="ctr"/>
              <a:lstStyle/>
              <a:p>
                <a:pPr fontAlgn="auto">
                  <a:spcBef>
                    <a:spcPts val="0"/>
                  </a:spcBef>
                  <a:spcAft>
                    <a:spcPts val="0"/>
                  </a:spcAft>
                  <a:defRPr/>
                </a:pPr>
                <a:endParaRPr lang="ja-JP" altLang="en-US" dirty="0">
                  <a:effectLst>
                    <a:outerShdw blurRad="38100" dist="38100" dir="2700000" algn="tl">
                      <a:srgbClr val="000000">
                        <a:alpha val="43137"/>
                      </a:srgbClr>
                    </a:outerShdw>
                  </a:effectLst>
                  <a:latin typeface="+mn-lt"/>
                  <a:ea typeface="+mn-ea"/>
                </a:endParaRPr>
              </a:p>
            </p:txBody>
          </p:sp>
          <p:grpSp>
            <p:nvGrpSpPr>
              <p:cNvPr id="17" name="グループ化 21"/>
              <p:cNvGrpSpPr>
                <a:grpSpLocks/>
              </p:cNvGrpSpPr>
              <p:nvPr/>
            </p:nvGrpSpPr>
            <p:grpSpPr bwMode="auto">
              <a:xfrm>
                <a:off x="6322878" y="3025533"/>
                <a:ext cx="517877" cy="392183"/>
                <a:chOff x="6322878" y="3025533"/>
                <a:chExt cx="517877" cy="392183"/>
              </a:xfrm>
            </p:grpSpPr>
            <p:sp>
              <p:nvSpPr>
                <p:cNvPr id="48" name="AutoShape 249"/>
                <p:cNvSpPr>
                  <a:spLocks noChangeArrowheads="1"/>
                </p:cNvSpPr>
                <p:nvPr/>
              </p:nvSpPr>
              <p:spPr bwMode="auto">
                <a:xfrm>
                  <a:off x="6403147" y="3025492"/>
                  <a:ext cx="163292" cy="321293"/>
                </a:xfrm>
                <a:prstGeom prst="can">
                  <a:avLst>
                    <a:gd name="adj" fmla="val 75000"/>
                  </a:avLst>
                </a:prstGeom>
                <a:gradFill rotWithShape="0">
                  <a:gsLst>
                    <a:gs pos="0">
                      <a:srgbClr val="99FF33"/>
                    </a:gs>
                    <a:gs pos="50000">
                      <a:schemeClr val="bg1"/>
                    </a:gs>
                    <a:gs pos="100000">
                      <a:srgbClr val="99FF33"/>
                    </a:gs>
                  </a:gsLst>
                  <a:lin ang="0" scaled="1"/>
                </a:gradFill>
                <a:ln w="28575">
                  <a:solidFill>
                    <a:srgbClr val="009900"/>
                  </a:solidFill>
                  <a:round/>
                  <a:headEnd/>
                  <a:tailEnd/>
                </a:ln>
                <a:effectLst/>
              </p:spPr>
              <p:txBody>
                <a:bodyPr wrap="none" anchor="ctr"/>
                <a:lstStyle/>
                <a:p>
                  <a:pPr fontAlgn="auto">
                    <a:spcBef>
                      <a:spcPts val="0"/>
                    </a:spcBef>
                    <a:spcAft>
                      <a:spcPts val="0"/>
                    </a:spcAft>
                    <a:defRPr/>
                  </a:pPr>
                  <a:endParaRPr lang="ja-JP" altLang="en-US">
                    <a:effectLst>
                      <a:outerShdw blurRad="38100" dist="38100" dir="2700000" algn="tl">
                        <a:srgbClr val="000000">
                          <a:alpha val="43137"/>
                        </a:srgbClr>
                      </a:outerShdw>
                    </a:effectLst>
                    <a:latin typeface="+mn-lt"/>
                    <a:ea typeface="+mn-ea"/>
                  </a:endParaRPr>
                </a:p>
              </p:txBody>
            </p:sp>
            <p:sp>
              <p:nvSpPr>
                <p:cNvPr id="49" name="AutoShape 250"/>
                <p:cNvSpPr>
                  <a:spLocks noChangeArrowheads="1"/>
                </p:cNvSpPr>
                <p:nvPr/>
              </p:nvSpPr>
              <p:spPr bwMode="auto">
                <a:xfrm>
                  <a:off x="6322362" y="3097654"/>
                  <a:ext cx="163291" cy="321293"/>
                </a:xfrm>
                <a:prstGeom prst="can">
                  <a:avLst>
                    <a:gd name="adj" fmla="val 75000"/>
                  </a:avLst>
                </a:prstGeom>
                <a:gradFill rotWithShape="0">
                  <a:gsLst>
                    <a:gs pos="0">
                      <a:srgbClr val="99FF33"/>
                    </a:gs>
                    <a:gs pos="50000">
                      <a:schemeClr val="bg1"/>
                    </a:gs>
                    <a:gs pos="100000">
                      <a:srgbClr val="99FF33"/>
                    </a:gs>
                  </a:gsLst>
                  <a:lin ang="0" scaled="1"/>
                </a:gradFill>
                <a:ln w="28575">
                  <a:solidFill>
                    <a:srgbClr val="009900"/>
                  </a:solidFill>
                  <a:round/>
                  <a:headEnd/>
                  <a:tailEnd/>
                </a:ln>
                <a:effectLst/>
              </p:spPr>
              <p:txBody>
                <a:bodyPr wrap="none" anchor="ctr"/>
                <a:lstStyle/>
                <a:p>
                  <a:pPr fontAlgn="auto">
                    <a:spcBef>
                      <a:spcPts val="0"/>
                    </a:spcBef>
                    <a:spcAft>
                      <a:spcPts val="0"/>
                    </a:spcAft>
                    <a:defRPr/>
                  </a:pPr>
                  <a:endParaRPr lang="ja-JP" altLang="en-US">
                    <a:effectLst>
                      <a:outerShdw blurRad="38100" dist="38100" dir="2700000" algn="tl">
                        <a:srgbClr val="000000">
                          <a:alpha val="43137"/>
                        </a:srgbClr>
                      </a:outerShdw>
                    </a:effectLst>
                    <a:latin typeface="+mn-lt"/>
                    <a:ea typeface="+mn-ea"/>
                  </a:endParaRPr>
                </a:p>
              </p:txBody>
            </p:sp>
            <p:sp>
              <p:nvSpPr>
                <p:cNvPr id="50" name="AutoShape 251"/>
                <p:cNvSpPr>
                  <a:spLocks noChangeArrowheads="1"/>
                </p:cNvSpPr>
                <p:nvPr/>
              </p:nvSpPr>
              <p:spPr bwMode="auto">
                <a:xfrm>
                  <a:off x="6563002" y="3025492"/>
                  <a:ext cx="159853" cy="321293"/>
                </a:xfrm>
                <a:prstGeom prst="can">
                  <a:avLst>
                    <a:gd name="adj" fmla="val 75000"/>
                  </a:avLst>
                </a:prstGeom>
                <a:gradFill rotWithShape="0">
                  <a:gsLst>
                    <a:gs pos="0">
                      <a:srgbClr val="99FF33"/>
                    </a:gs>
                    <a:gs pos="50000">
                      <a:schemeClr val="bg1"/>
                    </a:gs>
                    <a:gs pos="100000">
                      <a:srgbClr val="99FF33"/>
                    </a:gs>
                  </a:gsLst>
                  <a:lin ang="0" scaled="1"/>
                </a:gradFill>
                <a:ln w="28575">
                  <a:solidFill>
                    <a:srgbClr val="009900"/>
                  </a:solidFill>
                  <a:round/>
                  <a:headEnd/>
                  <a:tailEnd/>
                </a:ln>
                <a:effectLst/>
              </p:spPr>
              <p:txBody>
                <a:bodyPr wrap="none" anchor="ctr"/>
                <a:lstStyle/>
                <a:p>
                  <a:pPr fontAlgn="auto">
                    <a:spcBef>
                      <a:spcPts val="0"/>
                    </a:spcBef>
                    <a:spcAft>
                      <a:spcPts val="0"/>
                    </a:spcAft>
                    <a:defRPr/>
                  </a:pPr>
                  <a:endParaRPr lang="ja-JP" altLang="en-US">
                    <a:effectLst>
                      <a:outerShdw blurRad="38100" dist="38100" dir="2700000" algn="tl">
                        <a:srgbClr val="000000">
                          <a:alpha val="43137"/>
                        </a:srgbClr>
                      </a:outerShdw>
                    </a:effectLst>
                    <a:latin typeface="+mn-lt"/>
                    <a:ea typeface="+mn-ea"/>
                  </a:endParaRPr>
                </a:p>
              </p:txBody>
            </p:sp>
            <p:sp>
              <p:nvSpPr>
                <p:cNvPr id="51" name="AutoShape 252"/>
                <p:cNvSpPr>
                  <a:spLocks noChangeArrowheads="1"/>
                </p:cNvSpPr>
                <p:nvPr/>
              </p:nvSpPr>
              <p:spPr bwMode="auto">
                <a:xfrm>
                  <a:off x="6678165" y="3092499"/>
                  <a:ext cx="163292" cy="321294"/>
                </a:xfrm>
                <a:prstGeom prst="can">
                  <a:avLst>
                    <a:gd name="adj" fmla="val 75000"/>
                  </a:avLst>
                </a:prstGeom>
                <a:gradFill rotWithShape="0">
                  <a:gsLst>
                    <a:gs pos="0">
                      <a:srgbClr val="99FF33"/>
                    </a:gs>
                    <a:gs pos="50000">
                      <a:schemeClr val="bg1"/>
                    </a:gs>
                    <a:gs pos="100000">
                      <a:srgbClr val="99FF33"/>
                    </a:gs>
                  </a:gsLst>
                  <a:lin ang="0" scaled="1"/>
                </a:gradFill>
                <a:ln w="28575">
                  <a:solidFill>
                    <a:srgbClr val="009900"/>
                  </a:solidFill>
                  <a:round/>
                  <a:headEnd/>
                  <a:tailEnd/>
                </a:ln>
                <a:effectLst/>
              </p:spPr>
              <p:txBody>
                <a:bodyPr wrap="none" anchor="ctr"/>
                <a:lstStyle/>
                <a:p>
                  <a:pPr fontAlgn="auto">
                    <a:spcBef>
                      <a:spcPts val="0"/>
                    </a:spcBef>
                    <a:spcAft>
                      <a:spcPts val="0"/>
                    </a:spcAft>
                    <a:defRPr/>
                  </a:pPr>
                  <a:endParaRPr lang="ja-JP" altLang="en-US">
                    <a:effectLst>
                      <a:outerShdw blurRad="38100" dist="38100" dir="2700000" algn="tl">
                        <a:srgbClr val="000000">
                          <a:alpha val="43137"/>
                        </a:srgbClr>
                      </a:outerShdw>
                    </a:effectLst>
                    <a:latin typeface="+mn-lt"/>
                    <a:ea typeface="+mn-ea"/>
                  </a:endParaRPr>
                </a:p>
              </p:txBody>
            </p:sp>
          </p:grpSp>
          <p:sp>
            <p:nvSpPr>
              <p:cNvPr id="18" name="AutoShape 253"/>
              <p:cNvSpPr>
                <a:spLocks noChangeArrowheads="1"/>
              </p:cNvSpPr>
              <p:nvPr/>
            </p:nvSpPr>
            <p:spPr bwMode="auto">
              <a:xfrm>
                <a:off x="6605973" y="3159508"/>
                <a:ext cx="158135" cy="319575"/>
              </a:xfrm>
              <a:prstGeom prst="can">
                <a:avLst>
                  <a:gd name="adj" fmla="val 75000"/>
                </a:avLst>
              </a:prstGeom>
              <a:gradFill rotWithShape="0">
                <a:gsLst>
                  <a:gs pos="0">
                    <a:srgbClr val="99FF33"/>
                  </a:gs>
                  <a:gs pos="50000">
                    <a:schemeClr val="bg1"/>
                  </a:gs>
                  <a:gs pos="100000">
                    <a:srgbClr val="99FF33"/>
                  </a:gs>
                </a:gsLst>
                <a:lin ang="0" scaled="1"/>
              </a:gradFill>
              <a:ln w="28575">
                <a:solidFill>
                  <a:srgbClr val="009900"/>
                </a:solidFill>
                <a:round/>
                <a:headEnd/>
                <a:tailEnd/>
              </a:ln>
              <a:effectLst/>
            </p:spPr>
            <p:txBody>
              <a:bodyPr wrap="none" anchor="ctr"/>
              <a:lstStyle/>
              <a:p>
                <a:pPr fontAlgn="auto">
                  <a:spcBef>
                    <a:spcPts val="0"/>
                  </a:spcBef>
                  <a:spcAft>
                    <a:spcPts val="0"/>
                  </a:spcAft>
                  <a:defRPr/>
                </a:pPr>
                <a:endParaRPr lang="ja-JP" altLang="en-US">
                  <a:effectLst>
                    <a:outerShdw blurRad="38100" dist="38100" dir="2700000" algn="tl">
                      <a:srgbClr val="000000">
                        <a:alpha val="43137"/>
                      </a:srgbClr>
                    </a:outerShdw>
                  </a:effectLst>
                  <a:latin typeface="+mn-lt"/>
                  <a:ea typeface="+mn-ea"/>
                </a:endParaRPr>
              </a:p>
            </p:txBody>
          </p:sp>
          <p:sp>
            <p:nvSpPr>
              <p:cNvPr id="19" name="AutoShape 254"/>
              <p:cNvSpPr>
                <a:spLocks noChangeArrowheads="1"/>
              </p:cNvSpPr>
              <p:nvPr/>
            </p:nvSpPr>
            <p:spPr bwMode="auto">
              <a:xfrm>
                <a:off x="6446120" y="3159508"/>
                <a:ext cx="161573" cy="319575"/>
              </a:xfrm>
              <a:prstGeom prst="can">
                <a:avLst>
                  <a:gd name="adj" fmla="val 75000"/>
                </a:avLst>
              </a:prstGeom>
              <a:gradFill rotWithShape="0">
                <a:gsLst>
                  <a:gs pos="0">
                    <a:srgbClr val="99FF33"/>
                  </a:gs>
                  <a:gs pos="50000">
                    <a:schemeClr val="bg1"/>
                  </a:gs>
                  <a:gs pos="100000">
                    <a:srgbClr val="99FF33"/>
                  </a:gs>
                </a:gsLst>
                <a:lin ang="0" scaled="1"/>
              </a:gradFill>
              <a:ln w="28575">
                <a:solidFill>
                  <a:srgbClr val="009900"/>
                </a:solidFill>
                <a:round/>
                <a:headEnd/>
                <a:tailEnd/>
              </a:ln>
              <a:effectLst/>
            </p:spPr>
            <p:txBody>
              <a:bodyPr wrap="none" anchor="ctr"/>
              <a:lstStyle/>
              <a:p>
                <a:pPr fontAlgn="auto">
                  <a:spcBef>
                    <a:spcPts val="0"/>
                  </a:spcBef>
                  <a:spcAft>
                    <a:spcPts val="0"/>
                  </a:spcAft>
                  <a:defRPr/>
                </a:pPr>
                <a:endParaRPr lang="ja-JP" altLang="en-US">
                  <a:effectLst>
                    <a:outerShdw blurRad="38100" dist="38100" dir="2700000" algn="tl">
                      <a:srgbClr val="000000">
                        <a:alpha val="43137"/>
                      </a:srgbClr>
                    </a:outerShdw>
                  </a:effectLst>
                  <a:latin typeface="+mn-lt"/>
                  <a:ea typeface="+mn-ea"/>
                </a:endParaRPr>
              </a:p>
            </p:txBody>
          </p:sp>
          <p:grpSp>
            <p:nvGrpSpPr>
              <p:cNvPr id="20" name="グループ化 16"/>
              <p:cNvGrpSpPr>
                <a:grpSpLocks/>
              </p:cNvGrpSpPr>
              <p:nvPr/>
            </p:nvGrpSpPr>
            <p:grpSpPr bwMode="auto">
              <a:xfrm>
                <a:off x="5580112" y="3327725"/>
                <a:ext cx="622960" cy="1315712"/>
                <a:chOff x="5556110" y="3327725"/>
                <a:chExt cx="622960" cy="1315712"/>
              </a:xfrm>
            </p:grpSpPr>
            <p:sp>
              <p:nvSpPr>
                <p:cNvPr id="40" name="AutoShape 240"/>
                <p:cNvSpPr>
                  <a:spLocks noChangeArrowheads="1"/>
                </p:cNvSpPr>
                <p:nvPr/>
              </p:nvSpPr>
              <p:spPr bwMode="auto">
                <a:xfrm>
                  <a:off x="5727699" y="3788350"/>
                  <a:ext cx="180480" cy="726776"/>
                </a:xfrm>
                <a:prstGeom prst="can">
                  <a:avLst>
                    <a:gd name="adj" fmla="val 47462"/>
                  </a:avLst>
                </a:prstGeom>
                <a:gradFill rotWithShape="0">
                  <a:gsLst>
                    <a:gs pos="0">
                      <a:srgbClr val="99FF33"/>
                    </a:gs>
                    <a:gs pos="50000">
                      <a:schemeClr val="bg1"/>
                    </a:gs>
                    <a:gs pos="100000">
                      <a:srgbClr val="99FF33"/>
                    </a:gs>
                  </a:gsLst>
                  <a:lin ang="0" scaled="1"/>
                </a:gradFill>
                <a:ln w="28575">
                  <a:solidFill>
                    <a:srgbClr val="009900"/>
                  </a:solidFill>
                  <a:round/>
                  <a:headEnd/>
                  <a:tailEnd/>
                </a:ln>
                <a:effectLst/>
              </p:spPr>
              <p:txBody>
                <a:bodyPr wrap="none" anchor="ctr"/>
                <a:lstStyle/>
                <a:p>
                  <a:pPr fontAlgn="auto">
                    <a:spcBef>
                      <a:spcPts val="0"/>
                    </a:spcBef>
                    <a:spcAft>
                      <a:spcPts val="0"/>
                    </a:spcAft>
                    <a:defRPr/>
                  </a:pPr>
                  <a:endParaRPr lang="ja-JP" altLang="en-US">
                    <a:effectLst>
                      <a:outerShdw blurRad="38100" dist="38100" dir="2700000" algn="tl">
                        <a:srgbClr val="000000">
                          <a:alpha val="43137"/>
                        </a:srgbClr>
                      </a:outerShdw>
                    </a:effectLst>
                    <a:latin typeface="+mn-lt"/>
                    <a:ea typeface="+mn-ea"/>
                  </a:endParaRPr>
                </a:p>
              </p:txBody>
            </p:sp>
            <p:sp>
              <p:nvSpPr>
                <p:cNvPr id="41" name="AutoShape 241"/>
                <p:cNvSpPr>
                  <a:spLocks noChangeArrowheads="1"/>
                </p:cNvSpPr>
                <p:nvPr/>
              </p:nvSpPr>
              <p:spPr bwMode="auto">
                <a:xfrm>
                  <a:off x="5555813" y="3884566"/>
                  <a:ext cx="183917" cy="728494"/>
                </a:xfrm>
                <a:prstGeom prst="can">
                  <a:avLst>
                    <a:gd name="adj" fmla="val 47929"/>
                  </a:avLst>
                </a:prstGeom>
                <a:gradFill rotWithShape="0">
                  <a:gsLst>
                    <a:gs pos="0">
                      <a:srgbClr val="99FF33"/>
                    </a:gs>
                    <a:gs pos="50000">
                      <a:schemeClr val="bg1"/>
                    </a:gs>
                    <a:gs pos="100000">
                      <a:srgbClr val="99FF33"/>
                    </a:gs>
                  </a:gsLst>
                  <a:lin ang="0" scaled="1"/>
                </a:gradFill>
                <a:ln w="28575">
                  <a:solidFill>
                    <a:srgbClr val="009900"/>
                  </a:solidFill>
                  <a:round/>
                  <a:headEnd/>
                  <a:tailEnd/>
                </a:ln>
                <a:effectLst/>
              </p:spPr>
              <p:txBody>
                <a:bodyPr wrap="none" anchor="ctr"/>
                <a:lstStyle/>
                <a:p>
                  <a:pPr fontAlgn="auto">
                    <a:spcBef>
                      <a:spcPts val="0"/>
                    </a:spcBef>
                    <a:spcAft>
                      <a:spcPts val="0"/>
                    </a:spcAft>
                    <a:defRPr/>
                  </a:pPr>
                  <a:endParaRPr lang="ja-JP" altLang="en-US">
                    <a:effectLst>
                      <a:outerShdw blurRad="38100" dist="38100" dir="2700000" algn="tl">
                        <a:srgbClr val="000000">
                          <a:alpha val="43137"/>
                        </a:srgbClr>
                      </a:outerShdw>
                    </a:effectLst>
                    <a:latin typeface="+mn-lt"/>
                    <a:ea typeface="+mn-ea"/>
                  </a:endParaRPr>
                </a:p>
              </p:txBody>
            </p:sp>
            <p:sp>
              <p:nvSpPr>
                <p:cNvPr id="42" name="AutoShape 242"/>
                <p:cNvSpPr>
                  <a:spLocks noChangeArrowheads="1"/>
                </p:cNvSpPr>
                <p:nvPr/>
              </p:nvSpPr>
              <p:spPr bwMode="auto">
                <a:xfrm>
                  <a:off x="5908179" y="3788350"/>
                  <a:ext cx="183918" cy="726776"/>
                </a:xfrm>
                <a:prstGeom prst="can">
                  <a:avLst>
                    <a:gd name="adj" fmla="val 47462"/>
                  </a:avLst>
                </a:prstGeom>
                <a:gradFill rotWithShape="0">
                  <a:gsLst>
                    <a:gs pos="0">
                      <a:srgbClr val="99FF33"/>
                    </a:gs>
                    <a:gs pos="50000">
                      <a:schemeClr val="bg1"/>
                    </a:gs>
                    <a:gs pos="100000">
                      <a:srgbClr val="99FF33"/>
                    </a:gs>
                  </a:gsLst>
                  <a:lin ang="0" scaled="1"/>
                </a:gradFill>
                <a:ln w="28575">
                  <a:solidFill>
                    <a:srgbClr val="009900"/>
                  </a:solidFill>
                  <a:round/>
                  <a:headEnd/>
                  <a:tailEnd/>
                </a:ln>
                <a:effectLst/>
              </p:spPr>
              <p:txBody>
                <a:bodyPr wrap="none" anchor="ctr"/>
                <a:lstStyle/>
                <a:p>
                  <a:pPr fontAlgn="auto">
                    <a:spcBef>
                      <a:spcPts val="0"/>
                    </a:spcBef>
                    <a:spcAft>
                      <a:spcPts val="0"/>
                    </a:spcAft>
                    <a:defRPr/>
                  </a:pPr>
                  <a:endParaRPr lang="ja-JP" altLang="en-US">
                    <a:effectLst>
                      <a:outerShdw blurRad="38100" dist="38100" dir="2700000" algn="tl">
                        <a:srgbClr val="000000">
                          <a:alpha val="43137"/>
                        </a:srgbClr>
                      </a:outerShdw>
                    </a:effectLst>
                    <a:latin typeface="+mn-lt"/>
                    <a:ea typeface="+mn-ea"/>
                  </a:endParaRPr>
                </a:p>
              </p:txBody>
            </p:sp>
            <p:sp>
              <p:nvSpPr>
                <p:cNvPr id="43" name="AutoShape 243"/>
                <p:cNvSpPr>
                  <a:spLocks noChangeArrowheads="1"/>
                </p:cNvSpPr>
                <p:nvPr/>
              </p:nvSpPr>
              <p:spPr bwMode="auto">
                <a:xfrm>
                  <a:off x="5997560" y="3917210"/>
                  <a:ext cx="182199" cy="726777"/>
                </a:xfrm>
                <a:prstGeom prst="can">
                  <a:avLst>
                    <a:gd name="adj" fmla="val 43773"/>
                  </a:avLst>
                </a:prstGeom>
                <a:gradFill rotWithShape="0">
                  <a:gsLst>
                    <a:gs pos="0">
                      <a:srgbClr val="99FF33"/>
                    </a:gs>
                    <a:gs pos="50000">
                      <a:schemeClr val="bg1"/>
                    </a:gs>
                    <a:gs pos="100000">
                      <a:srgbClr val="99FF33"/>
                    </a:gs>
                  </a:gsLst>
                  <a:lin ang="0" scaled="1"/>
                </a:gradFill>
                <a:ln w="28575">
                  <a:solidFill>
                    <a:srgbClr val="009900"/>
                  </a:solidFill>
                  <a:round/>
                  <a:headEnd/>
                  <a:tailEnd/>
                </a:ln>
                <a:effectLst/>
              </p:spPr>
              <p:txBody>
                <a:bodyPr wrap="none" anchor="ctr"/>
                <a:lstStyle/>
                <a:p>
                  <a:pPr fontAlgn="auto">
                    <a:spcBef>
                      <a:spcPts val="0"/>
                    </a:spcBef>
                    <a:spcAft>
                      <a:spcPts val="0"/>
                    </a:spcAft>
                    <a:defRPr/>
                  </a:pPr>
                  <a:endParaRPr lang="ja-JP" altLang="en-US">
                    <a:effectLst>
                      <a:outerShdw blurRad="38100" dist="38100" dir="2700000" algn="tl">
                        <a:srgbClr val="000000">
                          <a:alpha val="43137"/>
                        </a:srgbClr>
                      </a:outerShdw>
                    </a:effectLst>
                    <a:latin typeface="+mn-lt"/>
                    <a:ea typeface="+mn-ea"/>
                  </a:endParaRPr>
                </a:p>
              </p:txBody>
            </p:sp>
            <p:sp>
              <p:nvSpPr>
                <p:cNvPr id="44" name="AutoShape 256"/>
                <p:cNvSpPr>
                  <a:spLocks noChangeArrowheads="1"/>
                </p:cNvSpPr>
                <p:nvPr/>
              </p:nvSpPr>
              <p:spPr bwMode="auto">
                <a:xfrm>
                  <a:off x="5727699" y="3326168"/>
                  <a:ext cx="180480" cy="630560"/>
                </a:xfrm>
                <a:prstGeom prst="can">
                  <a:avLst>
                    <a:gd name="adj" fmla="val 47472"/>
                  </a:avLst>
                </a:prstGeom>
                <a:gradFill rotWithShape="0">
                  <a:gsLst>
                    <a:gs pos="0">
                      <a:srgbClr val="99FF33"/>
                    </a:gs>
                    <a:gs pos="50000">
                      <a:schemeClr val="bg1"/>
                    </a:gs>
                    <a:gs pos="100000">
                      <a:srgbClr val="99FF33"/>
                    </a:gs>
                  </a:gsLst>
                  <a:lin ang="0" scaled="1"/>
                </a:gradFill>
                <a:ln w="28575">
                  <a:solidFill>
                    <a:srgbClr val="009900"/>
                  </a:solidFill>
                  <a:round/>
                  <a:headEnd/>
                  <a:tailEnd/>
                </a:ln>
                <a:effectLst/>
              </p:spPr>
              <p:txBody>
                <a:bodyPr wrap="none" anchor="ctr"/>
                <a:lstStyle/>
                <a:p>
                  <a:pPr fontAlgn="auto">
                    <a:spcBef>
                      <a:spcPts val="0"/>
                    </a:spcBef>
                    <a:spcAft>
                      <a:spcPts val="0"/>
                    </a:spcAft>
                    <a:defRPr/>
                  </a:pPr>
                  <a:endParaRPr lang="ja-JP" altLang="en-US">
                    <a:effectLst>
                      <a:outerShdw blurRad="38100" dist="38100" dir="2700000" algn="tl">
                        <a:srgbClr val="000000">
                          <a:alpha val="43137"/>
                        </a:srgbClr>
                      </a:outerShdw>
                    </a:effectLst>
                    <a:latin typeface="+mn-lt"/>
                    <a:ea typeface="+mn-ea"/>
                  </a:endParaRPr>
                </a:p>
              </p:txBody>
            </p:sp>
            <p:sp>
              <p:nvSpPr>
                <p:cNvPr id="45" name="AutoShape 257"/>
                <p:cNvSpPr>
                  <a:spLocks noChangeArrowheads="1"/>
                </p:cNvSpPr>
                <p:nvPr/>
              </p:nvSpPr>
              <p:spPr bwMode="auto">
                <a:xfrm>
                  <a:off x="5555813" y="3417230"/>
                  <a:ext cx="183917" cy="630559"/>
                </a:xfrm>
                <a:prstGeom prst="can">
                  <a:avLst>
                    <a:gd name="adj" fmla="val 51149"/>
                  </a:avLst>
                </a:prstGeom>
                <a:gradFill rotWithShape="0">
                  <a:gsLst>
                    <a:gs pos="0">
                      <a:srgbClr val="99FF33"/>
                    </a:gs>
                    <a:gs pos="50000">
                      <a:schemeClr val="bg1"/>
                    </a:gs>
                    <a:gs pos="100000">
                      <a:srgbClr val="99FF33"/>
                    </a:gs>
                  </a:gsLst>
                  <a:lin ang="0" scaled="1"/>
                </a:gradFill>
                <a:ln w="28575">
                  <a:solidFill>
                    <a:srgbClr val="009900"/>
                  </a:solidFill>
                  <a:round/>
                  <a:headEnd/>
                  <a:tailEnd/>
                </a:ln>
                <a:effectLst/>
              </p:spPr>
              <p:txBody>
                <a:bodyPr wrap="none" anchor="ctr"/>
                <a:lstStyle/>
                <a:p>
                  <a:pPr fontAlgn="auto">
                    <a:spcBef>
                      <a:spcPts val="0"/>
                    </a:spcBef>
                    <a:spcAft>
                      <a:spcPts val="0"/>
                    </a:spcAft>
                    <a:defRPr/>
                  </a:pPr>
                  <a:endParaRPr lang="ja-JP" altLang="en-US">
                    <a:effectLst>
                      <a:outerShdw blurRad="38100" dist="38100" dir="2700000" algn="tl">
                        <a:srgbClr val="000000">
                          <a:alpha val="43137"/>
                        </a:srgbClr>
                      </a:outerShdw>
                    </a:effectLst>
                    <a:latin typeface="+mn-lt"/>
                    <a:ea typeface="+mn-ea"/>
                  </a:endParaRPr>
                </a:p>
              </p:txBody>
            </p:sp>
            <p:sp>
              <p:nvSpPr>
                <p:cNvPr id="46" name="AutoShape 258"/>
                <p:cNvSpPr>
                  <a:spLocks noChangeArrowheads="1"/>
                </p:cNvSpPr>
                <p:nvPr/>
              </p:nvSpPr>
              <p:spPr bwMode="auto">
                <a:xfrm>
                  <a:off x="5908179" y="3339913"/>
                  <a:ext cx="183918" cy="630560"/>
                </a:xfrm>
                <a:prstGeom prst="can">
                  <a:avLst>
                    <a:gd name="adj" fmla="val 47472"/>
                  </a:avLst>
                </a:prstGeom>
                <a:gradFill rotWithShape="0">
                  <a:gsLst>
                    <a:gs pos="0">
                      <a:srgbClr val="99FF33"/>
                    </a:gs>
                    <a:gs pos="50000">
                      <a:schemeClr val="bg1"/>
                    </a:gs>
                    <a:gs pos="100000">
                      <a:srgbClr val="99FF33"/>
                    </a:gs>
                  </a:gsLst>
                  <a:lin ang="0" scaled="1"/>
                </a:gradFill>
                <a:ln w="28575">
                  <a:solidFill>
                    <a:srgbClr val="009900"/>
                  </a:solidFill>
                  <a:round/>
                  <a:headEnd/>
                  <a:tailEnd/>
                </a:ln>
                <a:effectLst/>
              </p:spPr>
              <p:txBody>
                <a:bodyPr wrap="none" anchor="ctr"/>
                <a:lstStyle/>
                <a:p>
                  <a:pPr fontAlgn="auto">
                    <a:spcBef>
                      <a:spcPts val="0"/>
                    </a:spcBef>
                    <a:spcAft>
                      <a:spcPts val="0"/>
                    </a:spcAft>
                    <a:defRPr/>
                  </a:pPr>
                  <a:endParaRPr lang="ja-JP" altLang="en-US">
                    <a:effectLst>
                      <a:outerShdw blurRad="38100" dist="38100" dir="2700000" algn="tl">
                        <a:srgbClr val="000000">
                          <a:alpha val="43137"/>
                        </a:srgbClr>
                      </a:outerShdw>
                    </a:effectLst>
                    <a:latin typeface="+mn-lt"/>
                    <a:ea typeface="+mn-ea"/>
                  </a:endParaRPr>
                </a:p>
              </p:txBody>
            </p:sp>
            <p:sp>
              <p:nvSpPr>
                <p:cNvPr id="47" name="AutoShape 259"/>
                <p:cNvSpPr>
                  <a:spLocks noChangeArrowheads="1"/>
                </p:cNvSpPr>
                <p:nvPr/>
              </p:nvSpPr>
              <p:spPr bwMode="auto">
                <a:xfrm>
                  <a:off x="5997560" y="3437848"/>
                  <a:ext cx="182199" cy="632278"/>
                </a:xfrm>
                <a:prstGeom prst="can">
                  <a:avLst>
                    <a:gd name="adj" fmla="val 47472"/>
                  </a:avLst>
                </a:prstGeom>
                <a:gradFill rotWithShape="0">
                  <a:gsLst>
                    <a:gs pos="0">
                      <a:srgbClr val="99FF33"/>
                    </a:gs>
                    <a:gs pos="50000">
                      <a:schemeClr val="bg1"/>
                    </a:gs>
                    <a:gs pos="100000">
                      <a:srgbClr val="99FF33"/>
                    </a:gs>
                  </a:gsLst>
                  <a:lin ang="0" scaled="1"/>
                </a:gradFill>
                <a:ln w="28575">
                  <a:solidFill>
                    <a:srgbClr val="009900"/>
                  </a:solidFill>
                  <a:round/>
                  <a:headEnd/>
                  <a:tailEnd/>
                </a:ln>
                <a:effectLst/>
              </p:spPr>
              <p:txBody>
                <a:bodyPr wrap="none" anchor="ctr"/>
                <a:lstStyle/>
                <a:p>
                  <a:pPr fontAlgn="auto">
                    <a:spcBef>
                      <a:spcPts val="0"/>
                    </a:spcBef>
                    <a:spcAft>
                      <a:spcPts val="0"/>
                    </a:spcAft>
                    <a:defRPr/>
                  </a:pPr>
                  <a:endParaRPr lang="ja-JP" altLang="en-US">
                    <a:effectLst>
                      <a:outerShdw blurRad="38100" dist="38100" dir="2700000" algn="tl">
                        <a:srgbClr val="000000">
                          <a:alpha val="43137"/>
                        </a:srgbClr>
                      </a:outerShdw>
                    </a:effectLst>
                    <a:latin typeface="+mn-lt"/>
                    <a:ea typeface="+mn-ea"/>
                  </a:endParaRPr>
                </a:p>
              </p:txBody>
            </p:sp>
          </p:grpSp>
          <p:grpSp>
            <p:nvGrpSpPr>
              <p:cNvPr id="21" name="グループ化 19"/>
              <p:cNvGrpSpPr>
                <a:grpSpLocks/>
              </p:cNvGrpSpPr>
              <p:nvPr/>
            </p:nvGrpSpPr>
            <p:grpSpPr bwMode="auto">
              <a:xfrm>
                <a:off x="6938230" y="2759045"/>
                <a:ext cx="514090" cy="453931"/>
                <a:chOff x="6839101" y="2665437"/>
                <a:chExt cx="514090" cy="453931"/>
              </a:xfrm>
            </p:grpSpPr>
            <p:sp>
              <p:nvSpPr>
                <p:cNvPr id="34" name="AutoShape 261"/>
                <p:cNvSpPr>
                  <a:spLocks noChangeArrowheads="1"/>
                </p:cNvSpPr>
                <p:nvPr/>
              </p:nvSpPr>
              <p:spPr bwMode="auto">
                <a:xfrm>
                  <a:off x="6919369" y="2665571"/>
                  <a:ext cx="159854" cy="319576"/>
                </a:xfrm>
                <a:prstGeom prst="can">
                  <a:avLst>
                    <a:gd name="adj" fmla="val 75000"/>
                  </a:avLst>
                </a:prstGeom>
                <a:gradFill rotWithShape="0">
                  <a:gsLst>
                    <a:gs pos="0">
                      <a:srgbClr val="99FF33"/>
                    </a:gs>
                    <a:gs pos="50000">
                      <a:schemeClr val="bg1"/>
                    </a:gs>
                    <a:gs pos="100000">
                      <a:srgbClr val="99FF33"/>
                    </a:gs>
                  </a:gsLst>
                  <a:lin ang="0" scaled="1"/>
                </a:gradFill>
                <a:ln w="28575">
                  <a:solidFill>
                    <a:srgbClr val="009900"/>
                  </a:solidFill>
                  <a:round/>
                  <a:headEnd/>
                  <a:tailEnd/>
                </a:ln>
                <a:effectLst/>
              </p:spPr>
              <p:txBody>
                <a:bodyPr wrap="none" anchor="ctr"/>
                <a:lstStyle/>
                <a:p>
                  <a:pPr fontAlgn="auto">
                    <a:spcBef>
                      <a:spcPts val="0"/>
                    </a:spcBef>
                    <a:spcAft>
                      <a:spcPts val="0"/>
                    </a:spcAft>
                    <a:defRPr/>
                  </a:pPr>
                  <a:endParaRPr lang="ja-JP" altLang="en-US">
                    <a:effectLst>
                      <a:outerShdw blurRad="38100" dist="38100" dir="2700000" algn="tl">
                        <a:srgbClr val="000000">
                          <a:alpha val="43137"/>
                        </a:srgbClr>
                      </a:outerShdw>
                    </a:effectLst>
                    <a:latin typeface="+mn-lt"/>
                    <a:ea typeface="+mn-ea"/>
                  </a:endParaRPr>
                </a:p>
              </p:txBody>
            </p:sp>
            <p:sp>
              <p:nvSpPr>
                <p:cNvPr id="35" name="AutoShape 262"/>
                <p:cNvSpPr>
                  <a:spLocks noChangeArrowheads="1"/>
                </p:cNvSpPr>
                <p:nvPr/>
              </p:nvSpPr>
              <p:spPr bwMode="auto">
                <a:xfrm>
                  <a:off x="6838583" y="2736016"/>
                  <a:ext cx="161573" cy="321293"/>
                </a:xfrm>
                <a:prstGeom prst="can">
                  <a:avLst>
                    <a:gd name="adj" fmla="val 75000"/>
                  </a:avLst>
                </a:prstGeom>
                <a:gradFill rotWithShape="0">
                  <a:gsLst>
                    <a:gs pos="0">
                      <a:srgbClr val="99FF33"/>
                    </a:gs>
                    <a:gs pos="50000">
                      <a:schemeClr val="bg1"/>
                    </a:gs>
                    <a:gs pos="100000">
                      <a:srgbClr val="99FF33"/>
                    </a:gs>
                  </a:gsLst>
                  <a:lin ang="0" scaled="1"/>
                </a:gradFill>
                <a:ln w="28575">
                  <a:solidFill>
                    <a:srgbClr val="009900"/>
                  </a:solidFill>
                  <a:round/>
                  <a:headEnd/>
                  <a:tailEnd/>
                </a:ln>
                <a:effectLst/>
              </p:spPr>
              <p:txBody>
                <a:bodyPr wrap="none" anchor="ctr"/>
                <a:lstStyle/>
                <a:p>
                  <a:pPr fontAlgn="auto">
                    <a:spcBef>
                      <a:spcPts val="0"/>
                    </a:spcBef>
                    <a:spcAft>
                      <a:spcPts val="0"/>
                    </a:spcAft>
                    <a:defRPr/>
                  </a:pPr>
                  <a:endParaRPr lang="ja-JP" altLang="en-US">
                    <a:effectLst>
                      <a:outerShdw blurRad="38100" dist="38100" dir="2700000" algn="tl">
                        <a:srgbClr val="000000">
                          <a:alpha val="43137"/>
                        </a:srgbClr>
                      </a:outerShdw>
                    </a:effectLst>
                    <a:latin typeface="+mn-lt"/>
                    <a:ea typeface="+mn-ea"/>
                  </a:endParaRPr>
                </a:p>
              </p:txBody>
            </p:sp>
            <p:sp>
              <p:nvSpPr>
                <p:cNvPr id="36" name="AutoShape 263"/>
                <p:cNvSpPr>
                  <a:spLocks noChangeArrowheads="1"/>
                </p:cNvSpPr>
                <p:nvPr/>
              </p:nvSpPr>
              <p:spPr bwMode="auto">
                <a:xfrm>
                  <a:off x="7079224" y="2665571"/>
                  <a:ext cx="161573" cy="319576"/>
                </a:xfrm>
                <a:prstGeom prst="can">
                  <a:avLst>
                    <a:gd name="adj" fmla="val 75000"/>
                  </a:avLst>
                </a:prstGeom>
                <a:gradFill rotWithShape="0">
                  <a:gsLst>
                    <a:gs pos="0">
                      <a:srgbClr val="99FF33"/>
                    </a:gs>
                    <a:gs pos="50000">
                      <a:schemeClr val="bg1"/>
                    </a:gs>
                    <a:gs pos="100000">
                      <a:srgbClr val="99FF33"/>
                    </a:gs>
                  </a:gsLst>
                  <a:lin ang="0" scaled="1"/>
                </a:gradFill>
                <a:ln w="28575">
                  <a:solidFill>
                    <a:srgbClr val="009900"/>
                  </a:solidFill>
                  <a:round/>
                  <a:headEnd/>
                  <a:tailEnd/>
                </a:ln>
                <a:effectLst/>
              </p:spPr>
              <p:txBody>
                <a:bodyPr wrap="none" anchor="ctr"/>
                <a:lstStyle/>
                <a:p>
                  <a:pPr fontAlgn="auto">
                    <a:spcBef>
                      <a:spcPts val="0"/>
                    </a:spcBef>
                    <a:spcAft>
                      <a:spcPts val="0"/>
                    </a:spcAft>
                    <a:defRPr/>
                  </a:pPr>
                  <a:endParaRPr lang="ja-JP" altLang="en-US">
                    <a:effectLst>
                      <a:outerShdw blurRad="38100" dist="38100" dir="2700000" algn="tl">
                        <a:srgbClr val="000000">
                          <a:alpha val="43137"/>
                        </a:srgbClr>
                      </a:outerShdw>
                    </a:effectLst>
                    <a:latin typeface="+mn-lt"/>
                    <a:ea typeface="+mn-ea"/>
                  </a:endParaRPr>
                </a:p>
              </p:txBody>
            </p:sp>
            <p:sp>
              <p:nvSpPr>
                <p:cNvPr id="37" name="AutoShape 264"/>
                <p:cNvSpPr>
                  <a:spLocks noChangeArrowheads="1"/>
                </p:cNvSpPr>
                <p:nvPr/>
              </p:nvSpPr>
              <p:spPr bwMode="auto">
                <a:xfrm>
                  <a:off x="7190949" y="2732580"/>
                  <a:ext cx="161573" cy="319576"/>
                </a:xfrm>
                <a:prstGeom prst="can">
                  <a:avLst>
                    <a:gd name="adj" fmla="val 75000"/>
                  </a:avLst>
                </a:prstGeom>
                <a:gradFill rotWithShape="0">
                  <a:gsLst>
                    <a:gs pos="0">
                      <a:srgbClr val="99FF33"/>
                    </a:gs>
                    <a:gs pos="50000">
                      <a:schemeClr val="bg1"/>
                    </a:gs>
                    <a:gs pos="100000">
                      <a:srgbClr val="99FF33"/>
                    </a:gs>
                  </a:gsLst>
                  <a:lin ang="0" scaled="1"/>
                </a:gradFill>
                <a:ln w="28575">
                  <a:solidFill>
                    <a:srgbClr val="009900"/>
                  </a:solidFill>
                  <a:round/>
                  <a:headEnd/>
                  <a:tailEnd/>
                </a:ln>
                <a:effectLst/>
              </p:spPr>
              <p:txBody>
                <a:bodyPr wrap="none" anchor="ctr"/>
                <a:lstStyle/>
                <a:p>
                  <a:pPr fontAlgn="auto">
                    <a:spcBef>
                      <a:spcPts val="0"/>
                    </a:spcBef>
                    <a:spcAft>
                      <a:spcPts val="0"/>
                    </a:spcAft>
                    <a:defRPr/>
                  </a:pPr>
                  <a:endParaRPr lang="ja-JP" altLang="en-US">
                    <a:effectLst>
                      <a:outerShdw blurRad="38100" dist="38100" dir="2700000" algn="tl">
                        <a:srgbClr val="000000">
                          <a:alpha val="43137"/>
                        </a:srgbClr>
                      </a:outerShdw>
                    </a:effectLst>
                    <a:latin typeface="+mn-lt"/>
                    <a:ea typeface="+mn-ea"/>
                  </a:endParaRPr>
                </a:p>
              </p:txBody>
            </p:sp>
            <p:sp>
              <p:nvSpPr>
                <p:cNvPr id="38" name="AutoShape 265"/>
                <p:cNvSpPr>
                  <a:spLocks noChangeArrowheads="1"/>
                </p:cNvSpPr>
                <p:nvPr/>
              </p:nvSpPr>
              <p:spPr bwMode="auto">
                <a:xfrm>
                  <a:off x="7117039" y="2797869"/>
                  <a:ext cx="159853" cy="321293"/>
                </a:xfrm>
                <a:prstGeom prst="can">
                  <a:avLst>
                    <a:gd name="adj" fmla="val 75000"/>
                  </a:avLst>
                </a:prstGeom>
                <a:gradFill rotWithShape="0">
                  <a:gsLst>
                    <a:gs pos="0">
                      <a:srgbClr val="99FF33"/>
                    </a:gs>
                    <a:gs pos="50000">
                      <a:schemeClr val="bg1"/>
                    </a:gs>
                    <a:gs pos="100000">
                      <a:srgbClr val="99FF33"/>
                    </a:gs>
                  </a:gsLst>
                  <a:lin ang="0" scaled="1"/>
                </a:gradFill>
                <a:ln w="28575">
                  <a:solidFill>
                    <a:srgbClr val="009900"/>
                  </a:solidFill>
                  <a:round/>
                  <a:headEnd/>
                  <a:tailEnd/>
                </a:ln>
                <a:effectLst/>
              </p:spPr>
              <p:txBody>
                <a:bodyPr wrap="none" anchor="ctr"/>
                <a:lstStyle/>
                <a:p>
                  <a:pPr fontAlgn="auto">
                    <a:spcBef>
                      <a:spcPts val="0"/>
                    </a:spcBef>
                    <a:spcAft>
                      <a:spcPts val="0"/>
                    </a:spcAft>
                    <a:defRPr/>
                  </a:pPr>
                  <a:endParaRPr lang="ja-JP" altLang="en-US">
                    <a:effectLst>
                      <a:outerShdw blurRad="38100" dist="38100" dir="2700000" algn="tl">
                        <a:srgbClr val="000000">
                          <a:alpha val="43137"/>
                        </a:srgbClr>
                      </a:outerShdw>
                    </a:effectLst>
                    <a:latin typeface="+mn-lt"/>
                    <a:ea typeface="+mn-ea"/>
                  </a:endParaRPr>
                </a:p>
              </p:txBody>
            </p:sp>
            <p:sp>
              <p:nvSpPr>
                <p:cNvPr id="39" name="AutoShape 266"/>
                <p:cNvSpPr>
                  <a:spLocks noChangeArrowheads="1"/>
                </p:cNvSpPr>
                <p:nvPr/>
              </p:nvSpPr>
              <p:spPr bwMode="auto">
                <a:xfrm>
                  <a:off x="6958904" y="2797869"/>
                  <a:ext cx="158135" cy="321293"/>
                </a:xfrm>
                <a:prstGeom prst="can">
                  <a:avLst>
                    <a:gd name="adj" fmla="val 75000"/>
                  </a:avLst>
                </a:prstGeom>
                <a:gradFill rotWithShape="0">
                  <a:gsLst>
                    <a:gs pos="0">
                      <a:srgbClr val="99FF33"/>
                    </a:gs>
                    <a:gs pos="50000">
                      <a:schemeClr val="bg1"/>
                    </a:gs>
                    <a:gs pos="100000">
                      <a:srgbClr val="99FF33"/>
                    </a:gs>
                  </a:gsLst>
                  <a:lin ang="0" scaled="1"/>
                </a:gradFill>
                <a:ln w="28575">
                  <a:solidFill>
                    <a:srgbClr val="009900"/>
                  </a:solidFill>
                  <a:round/>
                  <a:headEnd/>
                  <a:tailEnd/>
                </a:ln>
                <a:effectLst/>
              </p:spPr>
              <p:txBody>
                <a:bodyPr wrap="none" anchor="ctr"/>
                <a:lstStyle/>
                <a:p>
                  <a:pPr fontAlgn="auto">
                    <a:spcBef>
                      <a:spcPts val="0"/>
                    </a:spcBef>
                    <a:spcAft>
                      <a:spcPts val="0"/>
                    </a:spcAft>
                    <a:defRPr/>
                  </a:pPr>
                  <a:endParaRPr lang="ja-JP" altLang="en-US">
                    <a:effectLst>
                      <a:outerShdw blurRad="38100" dist="38100" dir="2700000" algn="tl">
                        <a:srgbClr val="000000">
                          <a:alpha val="43137"/>
                        </a:srgbClr>
                      </a:outerShdw>
                    </a:effectLst>
                    <a:latin typeface="+mn-lt"/>
                    <a:ea typeface="+mn-ea"/>
                  </a:endParaRPr>
                </a:p>
              </p:txBody>
            </p:sp>
          </p:grpSp>
          <p:grpSp>
            <p:nvGrpSpPr>
              <p:cNvPr id="22" name="グループ化 11"/>
              <p:cNvGrpSpPr>
                <a:grpSpLocks/>
              </p:cNvGrpSpPr>
              <p:nvPr/>
            </p:nvGrpSpPr>
            <p:grpSpPr bwMode="auto">
              <a:xfrm>
                <a:off x="5646266" y="2665437"/>
                <a:ext cx="509910" cy="453931"/>
                <a:chOff x="5762391" y="2665437"/>
                <a:chExt cx="509910" cy="453931"/>
              </a:xfrm>
            </p:grpSpPr>
            <p:sp>
              <p:nvSpPr>
                <p:cNvPr id="28" name="AutoShape 268"/>
                <p:cNvSpPr>
                  <a:spLocks noChangeArrowheads="1"/>
                </p:cNvSpPr>
                <p:nvPr/>
              </p:nvSpPr>
              <p:spPr bwMode="auto">
                <a:xfrm>
                  <a:off x="5838604" y="2666399"/>
                  <a:ext cx="159854" cy="319576"/>
                </a:xfrm>
                <a:prstGeom prst="can">
                  <a:avLst>
                    <a:gd name="adj" fmla="val 75000"/>
                  </a:avLst>
                </a:prstGeom>
                <a:gradFill rotWithShape="0">
                  <a:gsLst>
                    <a:gs pos="0">
                      <a:srgbClr val="99FF33"/>
                    </a:gs>
                    <a:gs pos="50000">
                      <a:schemeClr val="bg1"/>
                    </a:gs>
                    <a:gs pos="100000">
                      <a:srgbClr val="99FF33"/>
                    </a:gs>
                  </a:gsLst>
                  <a:lin ang="0" scaled="1"/>
                </a:gradFill>
                <a:ln w="28575">
                  <a:solidFill>
                    <a:srgbClr val="009900"/>
                  </a:solidFill>
                  <a:round/>
                  <a:headEnd/>
                  <a:tailEnd/>
                </a:ln>
                <a:effectLst/>
              </p:spPr>
              <p:txBody>
                <a:bodyPr wrap="none" anchor="ctr"/>
                <a:lstStyle/>
                <a:p>
                  <a:pPr fontAlgn="auto">
                    <a:spcBef>
                      <a:spcPts val="0"/>
                    </a:spcBef>
                    <a:spcAft>
                      <a:spcPts val="0"/>
                    </a:spcAft>
                    <a:defRPr/>
                  </a:pPr>
                  <a:endParaRPr lang="ja-JP" altLang="en-US">
                    <a:effectLst>
                      <a:outerShdw blurRad="38100" dist="38100" dir="2700000" algn="tl">
                        <a:srgbClr val="000000">
                          <a:alpha val="43137"/>
                        </a:srgbClr>
                      </a:outerShdw>
                    </a:effectLst>
                    <a:latin typeface="+mn-lt"/>
                    <a:ea typeface="+mn-ea"/>
                  </a:endParaRPr>
                </a:p>
              </p:txBody>
            </p:sp>
            <p:sp>
              <p:nvSpPr>
                <p:cNvPr id="29" name="AutoShape 269"/>
                <p:cNvSpPr>
                  <a:spLocks noChangeArrowheads="1"/>
                </p:cNvSpPr>
                <p:nvPr/>
              </p:nvSpPr>
              <p:spPr bwMode="auto">
                <a:xfrm>
                  <a:off x="5762975" y="2736844"/>
                  <a:ext cx="156417" cy="321293"/>
                </a:xfrm>
                <a:prstGeom prst="can">
                  <a:avLst>
                    <a:gd name="adj" fmla="val 75000"/>
                  </a:avLst>
                </a:prstGeom>
                <a:gradFill rotWithShape="0">
                  <a:gsLst>
                    <a:gs pos="0">
                      <a:srgbClr val="99FF33"/>
                    </a:gs>
                    <a:gs pos="50000">
                      <a:schemeClr val="bg1"/>
                    </a:gs>
                    <a:gs pos="100000">
                      <a:srgbClr val="99FF33"/>
                    </a:gs>
                  </a:gsLst>
                  <a:lin ang="0" scaled="1"/>
                </a:gradFill>
                <a:ln w="28575">
                  <a:solidFill>
                    <a:srgbClr val="009900"/>
                  </a:solidFill>
                  <a:round/>
                  <a:headEnd/>
                  <a:tailEnd/>
                </a:ln>
                <a:effectLst/>
              </p:spPr>
              <p:txBody>
                <a:bodyPr wrap="none" anchor="ctr"/>
                <a:lstStyle/>
                <a:p>
                  <a:pPr fontAlgn="auto">
                    <a:spcBef>
                      <a:spcPts val="0"/>
                    </a:spcBef>
                    <a:spcAft>
                      <a:spcPts val="0"/>
                    </a:spcAft>
                    <a:defRPr/>
                  </a:pPr>
                  <a:endParaRPr lang="ja-JP" altLang="en-US">
                    <a:effectLst>
                      <a:outerShdw blurRad="38100" dist="38100" dir="2700000" algn="tl">
                        <a:srgbClr val="000000">
                          <a:alpha val="43137"/>
                        </a:srgbClr>
                      </a:outerShdw>
                    </a:effectLst>
                    <a:latin typeface="+mn-lt"/>
                    <a:ea typeface="+mn-ea"/>
                  </a:endParaRPr>
                </a:p>
              </p:txBody>
            </p:sp>
            <p:sp>
              <p:nvSpPr>
                <p:cNvPr id="30" name="AutoShape 270"/>
                <p:cNvSpPr>
                  <a:spLocks noChangeArrowheads="1"/>
                </p:cNvSpPr>
                <p:nvPr/>
              </p:nvSpPr>
              <p:spPr bwMode="auto">
                <a:xfrm>
                  <a:off x="5998459" y="2666399"/>
                  <a:ext cx="159853" cy="319576"/>
                </a:xfrm>
                <a:prstGeom prst="can">
                  <a:avLst>
                    <a:gd name="adj" fmla="val 75000"/>
                  </a:avLst>
                </a:prstGeom>
                <a:gradFill rotWithShape="0">
                  <a:gsLst>
                    <a:gs pos="0">
                      <a:srgbClr val="99FF33"/>
                    </a:gs>
                    <a:gs pos="50000">
                      <a:schemeClr val="bg1"/>
                    </a:gs>
                    <a:gs pos="100000">
                      <a:srgbClr val="99FF33"/>
                    </a:gs>
                  </a:gsLst>
                  <a:lin ang="0" scaled="1"/>
                </a:gradFill>
                <a:ln w="28575">
                  <a:solidFill>
                    <a:srgbClr val="009900"/>
                  </a:solidFill>
                  <a:round/>
                  <a:headEnd/>
                  <a:tailEnd/>
                </a:ln>
                <a:effectLst/>
              </p:spPr>
              <p:txBody>
                <a:bodyPr wrap="none" anchor="ctr"/>
                <a:lstStyle/>
                <a:p>
                  <a:pPr fontAlgn="auto">
                    <a:spcBef>
                      <a:spcPts val="0"/>
                    </a:spcBef>
                    <a:spcAft>
                      <a:spcPts val="0"/>
                    </a:spcAft>
                    <a:defRPr/>
                  </a:pPr>
                  <a:endParaRPr lang="ja-JP" altLang="en-US">
                    <a:effectLst>
                      <a:outerShdw blurRad="38100" dist="38100" dir="2700000" algn="tl">
                        <a:srgbClr val="000000">
                          <a:alpha val="43137"/>
                        </a:srgbClr>
                      </a:outerShdw>
                    </a:effectLst>
                    <a:latin typeface="+mn-lt"/>
                    <a:ea typeface="+mn-ea"/>
                  </a:endParaRPr>
                </a:p>
              </p:txBody>
            </p:sp>
            <p:sp>
              <p:nvSpPr>
                <p:cNvPr id="31" name="AutoShape 271"/>
                <p:cNvSpPr>
                  <a:spLocks noChangeArrowheads="1"/>
                </p:cNvSpPr>
                <p:nvPr/>
              </p:nvSpPr>
              <p:spPr bwMode="auto">
                <a:xfrm>
                  <a:off x="6111903" y="2733407"/>
                  <a:ext cx="159853" cy="319576"/>
                </a:xfrm>
                <a:prstGeom prst="can">
                  <a:avLst>
                    <a:gd name="adj" fmla="val 75000"/>
                  </a:avLst>
                </a:prstGeom>
                <a:gradFill rotWithShape="0">
                  <a:gsLst>
                    <a:gs pos="0">
                      <a:srgbClr val="99FF33"/>
                    </a:gs>
                    <a:gs pos="50000">
                      <a:schemeClr val="bg1"/>
                    </a:gs>
                    <a:gs pos="100000">
                      <a:srgbClr val="99FF33"/>
                    </a:gs>
                  </a:gsLst>
                  <a:lin ang="0" scaled="1"/>
                </a:gradFill>
                <a:ln w="28575">
                  <a:solidFill>
                    <a:srgbClr val="009900"/>
                  </a:solidFill>
                  <a:round/>
                  <a:headEnd/>
                  <a:tailEnd/>
                </a:ln>
                <a:effectLst/>
              </p:spPr>
              <p:txBody>
                <a:bodyPr wrap="none" anchor="ctr"/>
                <a:lstStyle/>
                <a:p>
                  <a:pPr fontAlgn="auto">
                    <a:spcBef>
                      <a:spcPts val="0"/>
                    </a:spcBef>
                    <a:spcAft>
                      <a:spcPts val="0"/>
                    </a:spcAft>
                    <a:defRPr/>
                  </a:pPr>
                  <a:endParaRPr lang="ja-JP" altLang="en-US">
                    <a:effectLst>
                      <a:outerShdw blurRad="38100" dist="38100" dir="2700000" algn="tl">
                        <a:srgbClr val="000000">
                          <a:alpha val="43137"/>
                        </a:srgbClr>
                      </a:outerShdw>
                    </a:effectLst>
                    <a:latin typeface="+mn-lt"/>
                    <a:ea typeface="+mn-ea"/>
                  </a:endParaRPr>
                </a:p>
              </p:txBody>
            </p:sp>
            <p:sp>
              <p:nvSpPr>
                <p:cNvPr id="32" name="AutoShape 272"/>
                <p:cNvSpPr>
                  <a:spLocks noChangeArrowheads="1"/>
                </p:cNvSpPr>
                <p:nvPr/>
              </p:nvSpPr>
              <p:spPr bwMode="auto">
                <a:xfrm>
                  <a:off x="6039711" y="2798697"/>
                  <a:ext cx="159853" cy="321293"/>
                </a:xfrm>
                <a:prstGeom prst="can">
                  <a:avLst>
                    <a:gd name="adj" fmla="val 75000"/>
                  </a:avLst>
                </a:prstGeom>
                <a:gradFill rotWithShape="0">
                  <a:gsLst>
                    <a:gs pos="0">
                      <a:srgbClr val="99FF33"/>
                    </a:gs>
                    <a:gs pos="50000">
                      <a:schemeClr val="bg1"/>
                    </a:gs>
                    <a:gs pos="100000">
                      <a:srgbClr val="99FF33"/>
                    </a:gs>
                  </a:gsLst>
                  <a:lin ang="0" scaled="1"/>
                </a:gradFill>
                <a:ln w="28575">
                  <a:solidFill>
                    <a:srgbClr val="009900"/>
                  </a:solidFill>
                  <a:round/>
                  <a:headEnd/>
                  <a:tailEnd/>
                </a:ln>
                <a:effectLst/>
              </p:spPr>
              <p:txBody>
                <a:bodyPr wrap="none" anchor="ctr"/>
                <a:lstStyle/>
                <a:p>
                  <a:pPr fontAlgn="auto">
                    <a:spcBef>
                      <a:spcPts val="0"/>
                    </a:spcBef>
                    <a:spcAft>
                      <a:spcPts val="0"/>
                    </a:spcAft>
                    <a:defRPr/>
                  </a:pPr>
                  <a:endParaRPr lang="ja-JP" altLang="en-US">
                    <a:effectLst>
                      <a:outerShdw blurRad="38100" dist="38100" dir="2700000" algn="tl">
                        <a:srgbClr val="000000">
                          <a:alpha val="43137"/>
                        </a:srgbClr>
                      </a:outerShdw>
                    </a:effectLst>
                    <a:latin typeface="+mn-lt"/>
                    <a:ea typeface="+mn-ea"/>
                  </a:endParaRPr>
                </a:p>
              </p:txBody>
            </p:sp>
            <p:sp>
              <p:nvSpPr>
                <p:cNvPr id="33" name="AutoShape 273"/>
                <p:cNvSpPr>
                  <a:spLocks noChangeArrowheads="1"/>
                </p:cNvSpPr>
                <p:nvPr/>
              </p:nvSpPr>
              <p:spPr bwMode="auto">
                <a:xfrm>
                  <a:off x="5879857" y="2798697"/>
                  <a:ext cx="159854" cy="321293"/>
                </a:xfrm>
                <a:prstGeom prst="can">
                  <a:avLst>
                    <a:gd name="adj" fmla="val 75000"/>
                  </a:avLst>
                </a:prstGeom>
                <a:gradFill rotWithShape="0">
                  <a:gsLst>
                    <a:gs pos="0">
                      <a:srgbClr val="99FF33"/>
                    </a:gs>
                    <a:gs pos="50000">
                      <a:schemeClr val="bg1"/>
                    </a:gs>
                    <a:gs pos="100000">
                      <a:srgbClr val="99FF33"/>
                    </a:gs>
                  </a:gsLst>
                  <a:lin ang="0" scaled="1"/>
                </a:gradFill>
                <a:ln w="28575">
                  <a:solidFill>
                    <a:srgbClr val="009900"/>
                  </a:solidFill>
                  <a:round/>
                  <a:headEnd/>
                  <a:tailEnd/>
                </a:ln>
                <a:effectLst/>
              </p:spPr>
              <p:txBody>
                <a:bodyPr wrap="none" anchor="ctr"/>
                <a:lstStyle/>
                <a:p>
                  <a:pPr fontAlgn="auto">
                    <a:spcBef>
                      <a:spcPts val="0"/>
                    </a:spcBef>
                    <a:spcAft>
                      <a:spcPts val="0"/>
                    </a:spcAft>
                    <a:defRPr/>
                  </a:pPr>
                  <a:endParaRPr lang="ja-JP" altLang="en-US">
                    <a:effectLst>
                      <a:outerShdw blurRad="38100" dist="38100" dir="2700000" algn="tl">
                        <a:srgbClr val="000000">
                          <a:alpha val="43137"/>
                        </a:srgbClr>
                      </a:outerShdw>
                    </a:effectLst>
                    <a:latin typeface="+mn-lt"/>
                    <a:ea typeface="+mn-ea"/>
                  </a:endParaRPr>
                </a:p>
              </p:txBody>
            </p:sp>
          </p:grpSp>
          <p:sp>
            <p:nvSpPr>
              <p:cNvPr id="23" name="Line 274"/>
              <p:cNvSpPr>
                <a:spLocks noChangeShapeType="1"/>
              </p:cNvSpPr>
              <p:nvPr/>
            </p:nvSpPr>
            <p:spPr bwMode="auto">
              <a:xfrm>
                <a:off x="4921492" y="2491146"/>
                <a:ext cx="759734" cy="255523"/>
              </a:xfrm>
              <a:prstGeom prst="line">
                <a:avLst/>
              </a:prstGeom>
              <a:noFill/>
              <a:ln w="28575" cap="rnd">
                <a:solidFill>
                  <a:schemeClr val="tx1"/>
                </a:solidFill>
                <a:prstDash val="sysDot"/>
                <a:round/>
                <a:headEnd/>
                <a:tailEnd/>
              </a:ln>
              <a:effectLst/>
            </p:spPr>
            <p:txBody>
              <a:bodyPr/>
              <a:lstStyle/>
              <a:p>
                <a:pPr fontAlgn="auto">
                  <a:spcBef>
                    <a:spcPts val="0"/>
                  </a:spcBef>
                  <a:spcAft>
                    <a:spcPts val="0"/>
                  </a:spcAft>
                  <a:defRPr/>
                </a:pPr>
                <a:endParaRPr lang="ja-JP" altLang="en-US">
                  <a:effectLst>
                    <a:outerShdw blurRad="38100" dist="38100" dir="2700000" algn="tl">
                      <a:srgbClr val="000000">
                        <a:alpha val="43137"/>
                      </a:srgbClr>
                    </a:outerShdw>
                  </a:effectLst>
                  <a:latin typeface="+mn-lt"/>
                  <a:ea typeface="+mn-ea"/>
                </a:endParaRPr>
              </a:p>
            </p:txBody>
          </p:sp>
          <p:sp>
            <p:nvSpPr>
              <p:cNvPr id="24" name="Line 277"/>
              <p:cNvSpPr>
                <a:spLocks noChangeShapeType="1"/>
              </p:cNvSpPr>
              <p:nvPr/>
            </p:nvSpPr>
            <p:spPr bwMode="auto">
              <a:xfrm>
                <a:off x="5956245" y="3278059"/>
                <a:ext cx="0" cy="1451835"/>
              </a:xfrm>
              <a:prstGeom prst="line">
                <a:avLst/>
              </a:prstGeom>
              <a:noFill/>
              <a:ln w="76200">
                <a:solidFill>
                  <a:srgbClr val="0000FF"/>
                </a:solidFill>
                <a:round/>
                <a:headEnd/>
                <a:tailEnd type="triangle" w="med" len="med"/>
              </a:ln>
              <a:effectLst/>
            </p:spPr>
            <p:txBody>
              <a:bodyPr/>
              <a:lstStyle/>
              <a:p>
                <a:pPr fontAlgn="auto">
                  <a:spcBef>
                    <a:spcPts val="0"/>
                  </a:spcBef>
                  <a:spcAft>
                    <a:spcPts val="0"/>
                  </a:spcAft>
                  <a:defRPr/>
                </a:pPr>
                <a:endParaRPr lang="ja-JP" altLang="en-US">
                  <a:effectLst>
                    <a:outerShdw blurRad="38100" dist="38100" dir="2700000" algn="tl">
                      <a:srgbClr val="000000">
                        <a:alpha val="43137"/>
                      </a:srgbClr>
                    </a:outerShdw>
                  </a:effectLst>
                  <a:latin typeface="+mn-lt"/>
                  <a:ea typeface="+mn-ea"/>
                </a:endParaRPr>
              </a:p>
            </p:txBody>
          </p:sp>
          <p:sp>
            <p:nvSpPr>
              <p:cNvPr id="25" name="Text Box 279"/>
              <p:cNvSpPr txBox="1">
                <a:spLocks noChangeArrowheads="1"/>
              </p:cNvSpPr>
              <p:nvPr/>
            </p:nvSpPr>
            <p:spPr bwMode="auto">
              <a:xfrm>
                <a:off x="7651038" y="2850241"/>
                <a:ext cx="881775" cy="305751"/>
              </a:xfrm>
              <a:prstGeom prst="rect">
                <a:avLst/>
              </a:prstGeom>
              <a:noFill/>
              <a:ln w="9525">
                <a:noFill/>
                <a:miter lim="800000"/>
                <a:headEnd/>
                <a:tailEnd/>
              </a:ln>
              <a:effectLst/>
            </p:spPr>
            <p:txBody>
              <a:bodyPr>
                <a:spAutoFit/>
              </a:bodyPr>
              <a:lstStyle/>
              <a:p>
                <a:pPr algn="ctr" fontAlgn="auto">
                  <a:spcBef>
                    <a:spcPct val="50000"/>
                  </a:spcBef>
                  <a:spcAft>
                    <a:spcPts val="0"/>
                  </a:spcAft>
                  <a:buFont typeface="Wingdings" pitchFamily="2" charset="2"/>
                  <a:buNone/>
                  <a:defRPr/>
                </a:pPr>
                <a:r>
                  <a:rPr lang="ja-JP" altLang="en-US" dirty="0" smtClean="0">
                    <a:solidFill>
                      <a:schemeClr val="tx1">
                        <a:lumMod val="95000"/>
                        <a:lumOff val="5000"/>
                      </a:schemeClr>
                    </a:solidFill>
                    <a:latin typeface="+mn-lt"/>
                    <a:ea typeface="+mn-ea"/>
                  </a:rPr>
                  <a:t>細胞</a:t>
                </a:r>
                <a:r>
                  <a:rPr lang="en-US" altLang="ja-JP" dirty="0" smtClean="0">
                    <a:solidFill>
                      <a:schemeClr val="tx1">
                        <a:lumMod val="95000"/>
                        <a:lumOff val="5000"/>
                      </a:schemeClr>
                    </a:solidFill>
                    <a:latin typeface="+mn-lt"/>
                    <a:ea typeface="+mn-ea"/>
                  </a:rPr>
                  <a:t>A</a:t>
                </a:r>
                <a:endParaRPr lang="en-US" altLang="ja-JP" dirty="0">
                  <a:solidFill>
                    <a:schemeClr val="tx1">
                      <a:lumMod val="95000"/>
                      <a:lumOff val="5000"/>
                    </a:schemeClr>
                  </a:solidFill>
                  <a:latin typeface="+mn-lt"/>
                  <a:ea typeface="+mn-ea"/>
                </a:endParaRPr>
              </a:p>
            </p:txBody>
          </p:sp>
          <p:sp>
            <p:nvSpPr>
              <p:cNvPr id="26" name="Text Box 280"/>
              <p:cNvSpPr txBox="1">
                <a:spLocks noChangeArrowheads="1"/>
              </p:cNvSpPr>
              <p:nvPr/>
            </p:nvSpPr>
            <p:spPr bwMode="auto">
              <a:xfrm>
                <a:off x="7651038" y="3633716"/>
                <a:ext cx="881775" cy="305751"/>
              </a:xfrm>
              <a:prstGeom prst="rect">
                <a:avLst/>
              </a:prstGeom>
              <a:noFill/>
              <a:ln w="9525">
                <a:noFill/>
                <a:miter lim="800000"/>
                <a:headEnd/>
                <a:tailEnd/>
              </a:ln>
              <a:effectLst/>
            </p:spPr>
            <p:txBody>
              <a:bodyPr>
                <a:spAutoFit/>
              </a:bodyPr>
              <a:lstStyle/>
              <a:p>
                <a:pPr algn="ctr" fontAlgn="auto">
                  <a:spcBef>
                    <a:spcPct val="50000"/>
                  </a:spcBef>
                  <a:spcAft>
                    <a:spcPts val="0"/>
                  </a:spcAft>
                  <a:buFont typeface="Wingdings" pitchFamily="2" charset="2"/>
                  <a:buNone/>
                  <a:defRPr/>
                </a:pPr>
                <a:r>
                  <a:rPr lang="ja-JP" altLang="en-US" dirty="0" smtClean="0">
                    <a:solidFill>
                      <a:schemeClr val="tx1">
                        <a:lumMod val="95000"/>
                        <a:lumOff val="5000"/>
                      </a:schemeClr>
                    </a:solidFill>
                    <a:latin typeface="+mn-lt"/>
                    <a:ea typeface="+mn-ea"/>
                  </a:rPr>
                  <a:t>細胞</a:t>
                </a:r>
                <a:r>
                  <a:rPr lang="en-US" altLang="ja-JP" dirty="0" smtClean="0">
                    <a:solidFill>
                      <a:schemeClr val="tx1">
                        <a:lumMod val="95000"/>
                        <a:lumOff val="5000"/>
                      </a:schemeClr>
                    </a:solidFill>
                    <a:latin typeface="+mn-lt"/>
                    <a:ea typeface="+mn-ea"/>
                  </a:rPr>
                  <a:t>B</a:t>
                </a:r>
                <a:endParaRPr lang="en-US" altLang="ja-JP" dirty="0">
                  <a:solidFill>
                    <a:schemeClr val="tx1">
                      <a:lumMod val="95000"/>
                      <a:lumOff val="5000"/>
                    </a:schemeClr>
                  </a:solidFill>
                  <a:latin typeface="+mn-lt"/>
                  <a:ea typeface="+mn-ea"/>
                </a:endParaRPr>
              </a:p>
            </p:txBody>
          </p:sp>
          <p:sp>
            <p:nvSpPr>
              <p:cNvPr id="27" name="Line 277"/>
              <p:cNvSpPr>
                <a:spLocks noChangeShapeType="1"/>
              </p:cNvSpPr>
              <p:nvPr/>
            </p:nvSpPr>
            <p:spPr bwMode="auto">
              <a:xfrm>
                <a:off x="5782811" y="3076634"/>
                <a:ext cx="0" cy="1452563"/>
              </a:xfrm>
              <a:prstGeom prst="line">
                <a:avLst/>
              </a:prstGeom>
              <a:noFill/>
              <a:ln w="76200">
                <a:solidFill>
                  <a:srgbClr val="0000FF"/>
                </a:solidFill>
                <a:round/>
                <a:headEnd/>
                <a:tailEnd type="triangle" w="med" len="med"/>
              </a:ln>
              <a:effectLst/>
              <a:scene3d>
                <a:camera prst="orthographicFront">
                  <a:rot lat="0" lon="0" rev="10800000"/>
                </a:camera>
                <a:lightRig rig="threePt" dir="t"/>
              </a:scene3d>
            </p:spPr>
            <p:txBody>
              <a:bodyPr/>
              <a:lstStyle/>
              <a:p>
                <a:pPr fontAlgn="auto">
                  <a:spcBef>
                    <a:spcPts val="0"/>
                  </a:spcBef>
                  <a:spcAft>
                    <a:spcPts val="0"/>
                  </a:spcAft>
                  <a:defRPr/>
                </a:pPr>
                <a:endParaRPr lang="ja-JP" altLang="en-US">
                  <a:effectLst>
                    <a:outerShdw blurRad="38100" dist="38100" dir="2700000" algn="tl">
                      <a:srgbClr val="000000">
                        <a:alpha val="43137"/>
                      </a:srgbClr>
                    </a:outerShdw>
                  </a:effectLst>
                  <a:latin typeface="+mn-lt"/>
                  <a:ea typeface="+mn-ea"/>
                </a:endParaRPr>
              </a:p>
            </p:txBody>
          </p:sp>
        </p:grpSp>
        <p:sp>
          <p:nvSpPr>
            <p:cNvPr id="10" name="Text Box 276"/>
            <p:cNvSpPr txBox="1">
              <a:spLocks noChangeArrowheads="1"/>
            </p:cNvSpPr>
            <p:nvPr/>
          </p:nvSpPr>
          <p:spPr bwMode="auto">
            <a:xfrm>
              <a:off x="5521864" y="1864365"/>
              <a:ext cx="2484593" cy="580913"/>
            </a:xfrm>
            <a:prstGeom prst="rect">
              <a:avLst/>
            </a:prstGeom>
            <a:noFill/>
            <a:ln w="9525">
              <a:noFill/>
              <a:miter lim="800000"/>
              <a:headEnd/>
              <a:tailEnd/>
            </a:ln>
            <a:effectLst/>
          </p:spPr>
          <p:txBody>
            <a:bodyPr>
              <a:spAutoFit/>
            </a:bodyPr>
            <a:lstStyle/>
            <a:p>
              <a:pPr algn="ctr" fontAlgn="auto">
                <a:spcBef>
                  <a:spcPct val="50000"/>
                </a:spcBef>
                <a:spcAft>
                  <a:spcPts val="0"/>
                </a:spcAft>
                <a:buFont typeface="Wingdings" pitchFamily="2" charset="2"/>
                <a:buNone/>
                <a:defRPr/>
              </a:pPr>
              <a:r>
                <a:rPr lang="ja-JP" altLang="en-US" sz="2000" b="1" dirty="0" smtClean="0">
                  <a:solidFill>
                    <a:schemeClr val="accent6">
                      <a:lumMod val="75000"/>
                    </a:schemeClr>
                  </a:solidFill>
                  <a:latin typeface="+mn-lt"/>
                  <a:ea typeface="+mn-ea"/>
                </a:rPr>
                <a:t>ヘミチャネル</a:t>
              </a:r>
              <a:r>
                <a:rPr lang="en-US" altLang="ja-JP" sz="2000" b="1" dirty="0">
                  <a:solidFill>
                    <a:schemeClr val="accent6">
                      <a:lumMod val="75000"/>
                    </a:schemeClr>
                  </a:solidFill>
                  <a:latin typeface="+mn-lt"/>
                  <a:ea typeface="+mn-ea"/>
                </a:rPr>
                <a:t/>
              </a:r>
              <a:br>
                <a:rPr lang="en-US" altLang="ja-JP" sz="2000" b="1" dirty="0">
                  <a:solidFill>
                    <a:schemeClr val="accent6">
                      <a:lumMod val="75000"/>
                    </a:schemeClr>
                  </a:solidFill>
                  <a:latin typeface="+mn-lt"/>
                  <a:ea typeface="+mn-ea"/>
                </a:rPr>
              </a:br>
              <a:r>
                <a:rPr lang="en-US" altLang="ja-JP" b="1" dirty="0" smtClean="0">
                  <a:solidFill>
                    <a:schemeClr val="accent6">
                      <a:lumMod val="75000"/>
                    </a:schemeClr>
                  </a:solidFill>
                  <a:latin typeface="+mn-lt"/>
                  <a:ea typeface="+mn-ea"/>
                </a:rPr>
                <a:t>(</a:t>
              </a:r>
              <a:r>
                <a:rPr lang="ja-JP" altLang="en-US" b="1" dirty="0" smtClean="0">
                  <a:solidFill>
                    <a:schemeClr val="accent6">
                      <a:lumMod val="75000"/>
                    </a:schemeClr>
                  </a:solidFill>
                </a:rPr>
                <a:t>開いたり閉じたりする</a:t>
              </a:r>
              <a:r>
                <a:rPr lang="en-US" altLang="ja-JP" b="1" dirty="0" smtClean="0">
                  <a:solidFill>
                    <a:schemeClr val="accent6">
                      <a:lumMod val="75000"/>
                    </a:schemeClr>
                  </a:solidFill>
                  <a:latin typeface="+mn-lt"/>
                  <a:ea typeface="+mn-ea"/>
                </a:rPr>
                <a:t>)</a:t>
              </a:r>
              <a:endParaRPr lang="en-US" altLang="ja-JP" b="1" dirty="0">
                <a:solidFill>
                  <a:schemeClr val="accent6">
                    <a:lumMod val="75000"/>
                  </a:schemeClr>
                </a:solidFill>
                <a:latin typeface="+mn-lt"/>
                <a:ea typeface="+mn-ea"/>
              </a:endParaRPr>
            </a:p>
          </p:txBody>
        </p:sp>
      </p:grpSp>
      <p:sp>
        <p:nvSpPr>
          <p:cNvPr id="287" name="円/楕円 286"/>
          <p:cNvSpPr/>
          <p:nvPr/>
        </p:nvSpPr>
        <p:spPr>
          <a:xfrm>
            <a:off x="5783756" y="2304125"/>
            <a:ext cx="830170" cy="701646"/>
          </a:xfrm>
          <a:prstGeom prst="ellipse">
            <a:avLst/>
          </a:prstGeom>
          <a:no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458246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4" y="976536"/>
            <a:ext cx="9144000" cy="58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タイトル 1"/>
          <p:cNvSpPr txBox="1">
            <a:spLocks/>
          </p:cNvSpPr>
          <p:nvPr/>
        </p:nvSpPr>
        <p:spPr>
          <a:xfrm>
            <a:off x="457200" y="274638"/>
            <a:ext cx="8686800" cy="634082"/>
          </a:xfrm>
          <a:prstGeom prst="rect">
            <a:avLst/>
          </a:prstGeom>
        </p:spPr>
        <p:txBody>
          <a:bodyPr>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4000" dirty="0" smtClean="0">
                <a:solidFill>
                  <a:schemeClr val="tx1"/>
                </a:solidFill>
              </a:rPr>
              <a:t>正常細胞とがん細胞のコネキシン発現</a:t>
            </a:r>
            <a:endParaRPr lang="ja-JP" altLang="en-US" sz="4000" dirty="0">
              <a:solidFill>
                <a:schemeClr val="tx1"/>
              </a:solidFill>
            </a:endParaRPr>
          </a:p>
        </p:txBody>
      </p:sp>
      <p:sp>
        <p:nvSpPr>
          <p:cNvPr id="2" name="テキスト ボックス 1"/>
          <p:cNvSpPr txBox="1"/>
          <p:nvPr/>
        </p:nvSpPr>
        <p:spPr>
          <a:xfrm>
            <a:off x="854440" y="976536"/>
            <a:ext cx="2295872" cy="525886"/>
          </a:xfrm>
          <a:prstGeom prst="rect">
            <a:avLst/>
          </a:prstGeom>
          <a:solidFill>
            <a:schemeClr val="bg1"/>
          </a:solidFill>
        </p:spPr>
        <p:txBody>
          <a:bodyPr wrap="square" tIns="108000" bIns="108000" rtlCol="0">
            <a:spAutoFit/>
          </a:bodyPr>
          <a:lstStyle/>
          <a:p>
            <a:pPr algn="ctr"/>
            <a:r>
              <a:rPr kumimoji="1" lang="ja-JP" altLang="en-US" sz="2000" dirty="0" smtClean="0"/>
              <a:t>正常な肝臓の組織</a:t>
            </a:r>
            <a:endParaRPr kumimoji="1" lang="ja-JP" altLang="en-US" sz="2000" dirty="0"/>
          </a:p>
        </p:txBody>
      </p:sp>
      <p:sp>
        <p:nvSpPr>
          <p:cNvPr id="6" name="テキスト ボックス 5"/>
          <p:cNvSpPr txBox="1"/>
          <p:nvPr/>
        </p:nvSpPr>
        <p:spPr>
          <a:xfrm>
            <a:off x="5500200" y="976536"/>
            <a:ext cx="2295872" cy="525886"/>
          </a:xfrm>
          <a:prstGeom prst="rect">
            <a:avLst/>
          </a:prstGeom>
          <a:solidFill>
            <a:schemeClr val="bg1"/>
          </a:solidFill>
        </p:spPr>
        <p:txBody>
          <a:bodyPr wrap="square" tIns="108000" bIns="108000" rtlCol="0">
            <a:spAutoFit/>
          </a:bodyPr>
          <a:lstStyle/>
          <a:p>
            <a:pPr algn="ctr"/>
            <a:r>
              <a:rPr lang="ja-JP" altLang="en-US" sz="2000" dirty="0" smtClean="0"/>
              <a:t>肝がんの組織</a:t>
            </a:r>
            <a:endParaRPr kumimoji="1" lang="ja-JP" altLang="en-US" sz="2000" dirty="0"/>
          </a:p>
        </p:txBody>
      </p:sp>
      <p:sp>
        <p:nvSpPr>
          <p:cNvPr id="7" name="テキスト ボックス 6"/>
          <p:cNvSpPr txBox="1"/>
          <p:nvPr/>
        </p:nvSpPr>
        <p:spPr>
          <a:xfrm>
            <a:off x="179512" y="2761496"/>
            <a:ext cx="3645728" cy="626701"/>
          </a:xfrm>
          <a:prstGeom prst="rect">
            <a:avLst/>
          </a:prstGeom>
          <a:solidFill>
            <a:schemeClr val="bg1"/>
          </a:solidFill>
        </p:spPr>
        <p:txBody>
          <a:bodyPr wrap="square" tIns="36000" bIns="36000" rtlCol="0">
            <a:spAutoFit/>
          </a:bodyPr>
          <a:lstStyle/>
          <a:p>
            <a:pPr algn="ctr"/>
            <a:r>
              <a:rPr lang="ja-JP" altLang="en-US" dirty="0" smtClean="0"/>
              <a:t>細胞と細胞の間に線状にコネキシンの発現が認められる（ギャップ結合）</a:t>
            </a:r>
            <a:endParaRPr kumimoji="1" lang="ja-JP" altLang="en-US" dirty="0"/>
          </a:p>
        </p:txBody>
      </p:sp>
      <p:sp>
        <p:nvSpPr>
          <p:cNvPr id="8" name="テキスト ボックス 7"/>
          <p:cNvSpPr txBox="1"/>
          <p:nvPr/>
        </p:nvSpPr>
        <p:spPr>
          <a:xfrm>
            <a:off x="4825272" y="3997483"/>
            <a:ext cx="3645728" cy="626701"/>
          </a:xfrm>
          <a:prstGeom prst="rect">
            <a:avLst/>
          </a:prstGeom>
          <a:solidFill>
            <a:schemeClr val="bg1"/>
          </a:solidFill>
        </p:spPr>
        <p:txBody>
          <a:bodyPr wrap="square" tIns="36000" bIns="36000" rtlCol="0">
            <a:spAutoFit/>
          </a:bodyPr>
          <a:lstStyle/>
          <a:p>
            <a:pPr algn="ctr"/>
            <a:r>
              <a:rPr lang="ja-JP" altLang="en-US" dirty="0" smtClean="0"/>
              <a:t>正常な肝臓の組織と比べてコネキシンの発現がほとんど認められない</a:t>
            </a:r>
            <a:endParaRPr kumimoji="1" lang="ja-JP" altLang="en-US" dirty="0"/>
          </a:p>
        </p:txBody>
      </p:sp>
      <p:sp>
        <p:nvSpPr>
          <p:cNvPr id="9" name="テキスト ボックス 8"/>
          <p:cNvSpPr txBox="1"/>
          <p:nvPr/>
        </p:nvSpPr>
        <p:spPr>
          <a:xfrm>
            <a:off x="179512" y="6411098"/>
            <a:ext cx="3645728" cy="349702"/>
          </a:xfrm>
          <a:prstGeom prst="rect">
            <a:avLst/>
          </a:prstGeom>
          <a:solidFill>
            <a:schemeClr val="bg1"/>
          </a:solidFill>
        </p:spPr>
        <p:txBody>
          <a:bodyPr wrap="square" tIns="36000" bIns="36000" rtlCol="0">
            <a:spAutoFit/>
          </a:bodyPr>
          <a:lstStyle/>
          <a:p>
            <a:pPr algn="ctr"/>
            <a:r>
              <a:rPr lang="ja-JP" altLang="en-US" dirty="0" smtClean="0"/>
              <a:t>ギャップ結合が機能している</a:t>
            </a:r>
            <a:endParaRPr kumimoji="1" lang="ja-JP" altLang="en-US" dirty="0"/>
          </a:p>
        </p:txBody>
      </p:sp>
      <p:sp>
        <p:nvSpPr>
          <p:cNvPr id="10" name="テキスト ボックス 9"/>
          <p:cNvSpPr txBox="1"/>
          <p:nvPr/>
        </p:nvSpPr>
        <p:spPr>
          <a:xfrm>
            <a:off x="4825272" y="6411098"/>
            <a:ext cx="3645728" cy="349702"/>
          </a:xfrm>
          <a:prstGeom prst="rect">
            <a:avLst/>
          </a:prstGeom>
          <a:solidFill>
            <a:schemeClr val="bg1"/>
          </a:solidFill>
        </p:spPr>
        <p:txBody>
          <a:bodyPr wrap="square" tIns="36000" bIns="36000" rtlCol="0">
            <a:spAutoFit/>
          </a:bodyPr>
          <a:lstStyle/>
          <a:p>
            <a:pPr algn="ctr"/>
            <a:r>
              <a:rPr lang="ja-JP" altLang="en-US" dirty="0" smtClean="0"/>
              <a:t>ギャップ結合の機能がない</a:t>
            </a:r>
            <a:endParaRPr kumimoji="1" lang="ja-JP" altLang="en-US" dirty="0"/>
          </a:p>
        </p:txBody>
      </p:sp>
    </p:spTree>
    <p:extLst>
      <p:ext uri="{BB962C8B-B14F-4D97-AF65-F5344CB8AC3E}">
        <p14:creationId xmlns:p14="http://schemas.microsoft.com/office/powerpoint/2010/main" val="2048473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9439" y="1040724"/>
            <a:ext cx="4443091" cy="2734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770090" y="5229200"/>
            <a:ext cx="7586662" cy="984885"/>
          </a:xfrm>
          <a:prstGeom prst="rect">
            <a:avLst/>
          </a:prstGeom>
          <a:solidFill>
            <a:srgbClr val="FF99FF"/>
          </a:solidFill>
          <a:ln>
            <a:solidFill>
              <a:srgbClr val="FF66FF"/>
            </a:solidFill>
          </a:ln>
        </p:spPr>
        <p:style>
          <a:lnRef idx="1">
            <a:schemeClr val="accent5"/>
          </a:lnRef>
          <a:fillRef idx="3">
            <a:schemeClr val="accent5"/>
          </a:fillRef>
          <a:effectRef idx="2">
            <a:schemeClr val="accent5"/>
          </a:effectRef>
          <a:fontRef idx="minor">
            <a:schemeClr val="lt1"/>
          </a:fontRef>
        </p:style>
        <p:txBody>
          <a:bodyPr lIns="0" tIns="0" rIns="0" bIns="0">
            <a:spAutoFit/>
          </a:bodyPr>
          <a:lstStyle/>
          <a:p>
            <a:pPr algn="ctr">
              <a:defRPr/>
            </a:pPr>
            <a:r>
              <a:rPr lang="ja-JP" altLang="en-US" sz="3200" b="1" dirty="0" smtClean="0">
                <a:solidFill>
                  <a:schemeClr val="tx1"/>
                </a:solidFill>
              </a:rPr>
              <a:t>コネキシンを増やすことで悪性中皮腫の　　増殖を抑えることができないか？</a:t>
            </a:r>
            <a:endParaRPr lang="ja-JP" altLang="en-US" sz="3200" b="1" dirty="0">
              <a:solidFill>
                <a:schemeClr val="tx1"/>
              </a:solidFill>
            </a:endParaRPr>
          </a:p>
        </p:txBody>
      </p:sp>
      <p:sp>
        <p:nvSpPr>
          <p:cNvPr id="6" name="タイトル 1"/>
          <p:cNvSpPr>
            <a:spLocks noGrp="1"/>
          </p:cNvSpPr>
          <p:nvPr>
            <p:ph type="title"/>
          </p:nvPr>
        </p:nvSpPr>
        <p:spPr>
          <a:xfrm>
            <a:off x="457200" y="274638"/>
            <a:ext cx="7467600" cy="634082"/>
          </a:xfrm>
        </p:spPr>
        <p:txBody>
          <a:bodyPr>
            <a:noAutofit/>
          </a:bodyPr>
          <a:lstStyle/>
          <a:p>
            <a:r>
              <a:rPr lang="ja-JP" altLang="en-US" sz="4000" dirty="0" smtClean="0">
                <a:solidFill>
                  <a:schemeClr val="tx1"/>
                </a:solidFill>
              </a:rPr>
              <a:t>悪性中皮腫</a:t>
            </a:r>
            <a:r>
              <a:rPr kumimoji="1" lang="ja-JP" altLang="en-US" sz="4000" dirty="0" smtClean="0">
                <a:solidFill>
                  <a:schemeClr val="tx1"/>
                </a:solidFill>
              </a:rPr>
              <a:t>とは</a:t>
            </a:r>
            <a:endParaRPr kumimoji="1" lang="ja-JP" altLang="en-US" sz="4000" dirty="0">
              <a:solidFill>
                <a:schemeClr val="tx1"/>
              </a:solidFill>
            </a:endParaRPr>
          </a:p>
        </p:txBody>
      </p:sp>
      <p:sp>
        <p:nvSpPr>
          <p:cNvPr id="3" name="テキスト ボックス 2"/>
          <p:cNvSpPr txBox="1"/>
          <p:nvPr/>
        </p:nvSpPr>
        <p:spPr>
          <a:xfrm>
            <a:off x="16625" y="1715756"/>
            <a:ext cx="9129713" cy="3376284"/>
          </a:xfrm>
          <a:prstGeom prst="rect">
            <a:avLst/>
          </a:prstGeom>
        </p:spPr>
        <p:txBody>
          <a:bodyPr vert="horz">
            <a:normAutofit/>
          </a:bodyPr>
          <a:lstStyle>
            <a:lvl1pPr marL="274320" indent="-274320">
              <a:spcBef>
                <a:spcPts val="600"/>
              </a:spcBef>
              <a:buClr>
                <a:schemeClr val="accent1"/>
              </a:buClr>
              <a:buSzPct val="70000"/>
              <a:buFont typeface="Wingdings"/>
              <a:buChar char=""/>
              <a:defRPr sz="2400">
                <a:solidFill>
                  <a:schemeClr val="tx1"/>
                </a:solidFill>
              </a:defRPr>
            </a:lvl1pPr>
            <a:lvl2pPr marL="640080" indent="-274320">
              <a:spcBef>
                <a:spcPct val="20000"/>
              </a:spcBef>
              <a:buClr>
                <a:schemeClr val="accent1"/>
              </a:buClr>
              <a:buSzPct val="80000"/>
              <a:buFont typeface="Wingdings 2"/>
              <a:buChar char=""/>
              <a:defRPr sz="2100">
                <a:solidFill>
                  <a:schemeClr val="tx1"/>
                </a:solidFill>
              </a:defRPr>
            </a:lvl2pPr>
            <a:lvl3pPr indent="-182880">
              <a:spcBef>
                <a:spcPct val="20000"/>
              </a:spcBef>
              <a:buClr>
                <a:schemeClr val="accent1">
                  <a:shade val="75000"/>
                </a:schemeClr>
              </a:buClr>
              <a:buSzPct val="60000"/>
              <a:buFont typeface="Wingdings"/>
              <a:buChar char=""/>
              <a:defRPr>
                <a:solidFill>
                  <a:schemeClr val="tx1"/>
                </a:solidFill>
              </a:defRPr>
            </a:lvl3pPr>
            <a:lvl4pPr marL="1188720" indent="-182880">
              <a:spcBef>
                <a:spcPct val="20000"/>
              </a:spcBef>
              <a:buClr>
                <a:schemeClr val="accent1">
                  <a:tint val="60000"/>
                </a:schemeClr>
              </a:buClr>
              <a:buSzPct val="60000"/>
              <a:buFont typeface="Wingdings"/>
              <a:buChar char=""/>
              <a:defRPr>
                <a:solidFill>
                  <a:schemeClr val="tx1"/>
                </a:solidFill>
              </a:defRPr>
            </a:lvl4pPr>
            <a:lvl5pPr marL="1463040" indent="-182880">
              <a:spcBef>
                <a:spcPct val="20000"/>
              </a:spcBef>
              <a:buClr>
                <a:schemeClr val="accent2">
                  <a:tint val="60000"/>
                </a:schemeClr>
              </a:buClr>
              <a:buSzPct val="68000"/>
              <a:buFont typeface="Wingdings 2"/>
              <a:buChar char=""/>
              <a:defRPr sz="1600">
                <a:solidFill>
                  <a:schemeClr val="tx1"/>
                </a:solidFill>
              </a:defRPr>
            </a:lvl5pPr>
            <a:lvl6pPr marL="1737360" indent="-182880">
              <a:spcBef>
                <a:spcPct val="20000"/>
              </a:spcBef>
              <a:buClr>
                <a:schemeClr val="accent1"/>
              </a:buClr>
              <a:buChar char="•"/>
              <a:defRPr sz="1600">
                <a:solidFill>
                  <a:schemeClr val="tx2"/>
                </a:solidFill>
              </a:defRPr>
            </a:lvl6pPr>
            <a:lvl7pPr marL="2011680" indent="-182880">
              <a:spcBef>
                <a:spcPct val="20000"/>
              </a:spcBef>
              <a:buClr>
                <a:schemeClr val="accent1">
                  <a:tint val="60000"/>
                </a:schemeClr>
              </a:buClr>
              <a:buSzPct val="60000"/>
              <a:buFont typeface="Wingdings"/>
              <a:buChar char=""/>
              <a:defRPr sz="1400" baseline="0">
                <a:solidFill>
                  <a:schemeClr val="tx2"/>
                </a:solidFill>
              </a:defRPr>
            </a:lvl7pPr>
            <a:lvl8pPr marL="2286000" indent="-182880">
              <a:spcBef>
                <a:spcPct val="20000"/>
              </a:spcBef>
              <a:buClr>
                <a:schemeClr val="accent2"/>
              </a:buClr>
              <a:buChar char="•"/>
              <a:defRPr sz="1400" cap="small" baseline="0">
                <a:solidFill>
                  <a:schemeClr val="tx2"/>
                </a:solidFill>
              </a:defRPr>
            </a:lvl8pPr>
            <a:lvl9pPr marL="2560320" indent="-182880">
              <a:spcBef>
                <a:spcPct val="20000"/>
              </a:spcBef>
              <a:buClr>
                <a:schemeClr val="accent1">
                  <a:shade val="75000"/>
                </a:schemeClr>
              </a:buClr>
              <a:buChar char="•"/>
              <a:defRPr sz="1400" baseline="0">
                <a:solidFill>
                  <a:schemeClr val="tx2"/>
                </a:solidFill>
              </a:defRPr>
            </a:lvl9pPr>
          </a:lstStyle>
          <a:p>
            <a:r>
              <a:rPr lang="ja-JP" altLang="en-US" b="1" dirty="0"/>
              <a:t>アスベスト（石綿）が主な原因 </a:t>
            </a:r>
            <a:endParaRPr lang="en-US" altLang="ja-JP" b="1" dirty="0"/>
          </a:p>
          <a:p>
            <a:pPr marL="0" indent="0">
              <a:buNone/>
            </a:pPr>
            <a:endParaRPr lang="en-US" altLang="ja-JP" sz="1800" dirty="0"/>
          </a:p>
          <a:p>
            <a:r>
              <a:rPr lang="ja-JP" altLang="en-US" b="1" dirty="0"/>
              <a:t>予後が極めて悪い</a:t>
            </a:r>
            <a:endParaRPr lang="en-US" altLang="ja-JP" b="1" dirty="0"/>
          </a:p>
          <a:p>
            <a:pPr marL="0" indent="0">
              <a:buNone/>
            </a:pPr>
            <a:r>
              <a:rPr lang="ja-JP" altLang="en-US" dirty="0"/>
              <a:t>     →</a:t>
            </a:r>
            <a:r>
              <a:rPr lang="en-US" altLang="ja-JP" dirty="0"/>
              <a:t>1</a:t>
            </a:r>
            <a:r>
              <a:rPr lang="ja-JP" altLang="en-US" dirty="0"/>
              <a:t>年生存率</a:t>
            </a:r>
            <a:r>
              <a:rPr lang="en-US" altLang="ja-JP" dirty="0"/>
              <a:t>42.8%</a:t>
            </a:r>
            <a:r>
              <a:rPr lang="ja-JP" altLang="en-US" dirty="0"/>
              <a:t>　</a:t>
            </a:r>
            <a:r>
              <a:rPr lang="en-US" altLang="ja-JP" dirty="0"/>
              <a:t>5</a:t>
            </a:r>
            <a:r>
              <a:rPr lang="ja-JP" altLang="en-US" dirty="0"/>
              <a:t>年生存率</a:t>
            </a:r>
            <a:r>
              <a:rPr lang="en-US" altLang="ja-JP" dirty="0"/>
              <a:t>4.9%</a:t>
            </a:r>
          </a:p>
          <a:p>
            <a:pPr marL="0" indent="0">
              <a:buNone/>
            </a:pPr>
            <a:r>
              <a:rPr lang="en-US" altLang="ja-JP" sz="1800" dirty="0" smtClean="0"/>
              <a:t>        </a:t>
            </a:r>
            <a:r>
              <a:rPr lang="ja-JP" altLang="en-US" sz="1800" dirty="0" smtClean="0"/>
              <a:t>         </a:t>
            </a:r>
            <a:r>
              <a:rPr lang="en-US" altLang="ja-JP" sz="1800" dirty="0"/>
              <a:t>(</a:t>
            </a:r>
            <a:r>
              <a:rPr lang="en-US" altLang="ja-JP" sz="1800" dirty="0" err="1"/>
              <a:t>Kishimoto</a:t>
            </a:r>
            <a:r>
              <a:rPr lang="en-US" altLang="ja-JP" sz="1800" dirty="0"/>
              <a:t> T., </a:t>
            </a:r>
            <a:r>
              <a:rPr lang="en-US" altLang="ja-JP" sz="1800" i="1" dirty="0" err="1" smtClean="0"/>
              <a:t>Jpn</a:t>
            </a:r>
            <a:r>
              <a:rPr lang="en-US" altLang="ja-JP" sz="1800" i="1" dirty="0" smtClean="0"/>
              <a:t>. J. </a:t>
            </a:r>
            <a:r>
              <a:rPr lang="en-US" altLang="ja-JP" sz="1800" i="1" dirty="0"/>
              <a:t>Chest Dis</a:t>
            </a:r>
            <a:r>
              <a:rPr lang="en-US" altLang="ja-JP" sz="1800" dirty="0"/>
              <a:t>., 2009.)</a:t>
            </a:r>
          </a:p>
          <a:p>
            <a:pPr marL="0" indent="0">
              <a:buNone/>
            </a:pPr>
            <a:endParaRPr lang="en-US" altLang="ja-JP" sz="1800" dirty="0"/>
          </a:p>
          <a:p>
            <a:r>
              <a:rPr lang="ja-JP" altLang="en-US" b="1" dirty="0" smtClean="0">
                <a:solidFill>
                  <a:srgbClr val="FF0000"/>
                </a:solidFill>
              </a:rPr>
              <a:t>悪性中皮腫ではコネキシンが減少しギャップ結合の機能が低下 </a:t>
            </a:r>
            <a:endParaRPr lang="en-US" altLang="ja-JP" b="1" dirty="0">
              <a:solidFill>
                <a:srgbClr val="FF0000"/>
              </a:solidFill>
            </a:endParaRPr>
          </a:p>
          <a:p>
            <a:pPr marL="0" indent="0">
              <a:buNone/>
            </a:pPr>
            <a:r>
              <a:rPr lang="ja-JP" altLang="en-US" dirty="0"/>
              <a:t>　　</a:t>
            </a:r>
            <a:r>
              <a:rPr lang="ja-JP" altLang="en-US" dirty="0" smtClean="0"/>
              <a:t>　 </a:t>
            </a:r>
            <a:r>
              <a:rPr lang="ja-JP" altLang="en-US" dirty="0"/>
              <a:t>　</a:t>
            </a:r>
            <a:r>
              <a:rPr lang="ja-JP" altLang="en-US" sz="1800" dirty="0"/>
              <a:t> </a:t>
            </a:r>
            <a:r>
              <a:rPr lang="ja-JP" altLang="en-US" sz="1800" dirty="0" smtClean="0"/>
              <a:t>  </a:t>
            </a:r>
            <a:r>
              <a:rPr lang="en-US" altLang="ja-JP" sz="1800" dirty="0" smtClean="0"/>
              <a:t>(</a:t>
            </a:r>
            <a:r>
              <a:rPr lang="en-US" altLang="ja-JP" sz="1800" dirty="0" err="1"/>
              <a:t>Pelin</a:t>
            </a:r>
            <a:r>
              <a:rPr lang="en-US" altLang="ja-JP" sz="1800" dirty="0"/>
              <a:t> K. </a:t>
            </a:r>
            <a:r>
              <a:rPr lang="en-US" altLang="ja-JP" sz="1800" i="1" dirty="0"/>
              <a:t>et al</a:t>
            </a:r>
            <a:r>
              <a:rPr lang="en-US" altLang="ja-JP" sz="1800" dirty="0"/>
              <a:t>., </a:t>
            </a:r>
            <a:r>
              <a:rPr lang="en-US" altLang="ja-JP" sz="1800" i="1" dirty="0" smtClean="0"/>
              <a:t>Carcinogenesis</a:t>
            </a:r>
            <a:r>
              <a:rPr lang="en-US" altLang="ja-JP" sz="1800" dirty="0" smtClean="0"/>
              <a:t>, 1994.)</a:t>
            </a:r>
          </a:p>
          <a:p>
            <a:pPr marL="0" indent="0">
              <a:buNone/>
            </a:pPr>
            <a:endParaRPr lang="ja-JP" altLang="en-US" dirty="0"/>
          </a:p>
        </p:txBody>
      </p:sp>
    </p:spTree>
    <p:extLst>
      <p:ext uri="{BB962C8B-B14F-4D97-AF65-F5344CB8AC3E}">
        <p14:creationId xmlns:p14="http://schemas.microsoft.com/office/powerpoint/2010/main" val="505422959"/>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グループ化 2"/>
          <p:cNvGrpSpPr>
            <a:grpSpLocks/>
          </p:cNvGrpSpPr>
          <p:nvPr/>
        </p:nvGrpSpPr>
        <p:grpSpPr bwMode="auto">
          <a:xfrm>
            <a:off x="1660525" y="1955888"/>
            <a:ext cx="5022916" cy="1954570"/>
            <a:chOff x="1660966" y="1332504"/>
            <a:chExt cx="5021908" cy="1954903"/>
          </a:xfrm>
        </p:grpSpPr>
        <p:grpSp>
          <p:nvGrpSpPr>
            <p:cNvPr id="26632" name="グループ化 57"/>
            <p:cNvGrpSpPr>
              <a:grpSpLocks/>
            </p:cNvGrpSpPr>
            <p:nvPr/>
          </p:nvGrpSpPr>
          <p:grpSpPr bwMode="auto">
            <a:xfrm>
              <a:off x="1660966" y="1932959"/>
              <a:ext cx="5021908" cy="1354448"/>
              <a:chOff x="2483202" y="1932959"/>
              <a:chExt cx="5021908" cy="1354448"/>
            </a:xfrm>
          </p:grpSpPr>
          <p:sp>
            <p:nvSpPr>
              <p:cNvPr id="62" name="テキスト ボックス 6"/>
              <p:cNvSpPr txBox="1">
                <a:spLocks noChangeArrowheads="1"/>
              </p:cNvSpPr>
              <p:nvPr/>
            </p:nvSpPr>
            <p:spPr bwMode="auto">
              <a:xfrm>
                <a:off x="2483202" y="1932959"/>
                <a:ext cx="4490141" cy="1354448"/>
              </a:xfrm>
              <a:prstGeom prst="rect">
                <a:avLst/>
              </a:prstGeom>
            </p:spPr>
            <p:txBody>
              <a:bodyPr vert="horz">
                <a:noAutofit/>
              </a:bodyPr>
              <a:lstStyle>
                <a:defPPr>
                  <a:defRPr lang="ja-JP"/>
                </a:defPPr>
                <a:lvl1pPr marL="274320" indent="-274320">
                  <a:spcBef>
                    <a:spcPts val="600"/>
                  </a:spcBef>
                  <a:buClr>
                    <a:schemeClr val="accent1"/>
                  </a:buClr>
                  <a:buSzPct val="70000"/>
                  <a:buFont typeface="Wingdings"/>
                  <a:buChar char=""/>
                  <a:defRPr sz="2400"/>
                </a:lvl1pPr>
                <a:lvl2pPr marL="640080" indent="-274320">
                  <a:spcBef>
                    <a:spcPct val="20000"/>
                  </a:spcBef>
                  <a:buClr>
                    <a:schemeClr val="accent1"/>
                  </a:buClr>
                  <a:buSzPct val="80000"/>
                  <a:buFont typeface="Wingdings 2"/>
                  <a:buChar char=""/>
                  <a:defRPr sz="2100"/>
                </a:lvl2pPr>
                <a:lvl3pPr indent="-182880">
                  <a:spcBef>
                    <a:spcPct val="20000"/>
                  </a:spcBef>
                  <a:buClr>
                    <a:schemeClr val="accent1">
                      <a:shade val="75000"/>
                    </a:schemeClr>
                  </a:buClr>
                  <a:buSzPct val="60000"/>
                  <a:buFont typeface="Wingdings"/>
                  <a:buChar char=""/>
                </a:lvl3pPr>
                <a:lvl4pPr marL="1188720" indent="-182880">
                  <a:spcBef>
                    <a:spcPct val="20000"/>
                  </a:spcBef>
                  <a:buClr>
                    <a:schemeClr val="accent1">
                      <a:tint val="60000"/>
                    </a:schemeClr>
                  </a:buClr>
                  <a:buSzPct val="60000"/>
                  <a:buFont typeface="Wingdings"/>
                  <a:buChar char=""/>
                </a:lvl4pPr>
                <a:lvl5pPr marL="1463040" indent="-182880">
                  <a:spcBef>
                    <a:spcPct val="20000"/>
                  </a:spcBef>
                  <a:buClr>
                    <a:schemeClr val="accent2">
                      <a:tint val="60000"/>
                    </a:schemeClr>
                  </a:buClr>
                  <a:buSzPct val="68000"/>
                  <a:buFont typeface="Wingdings 2"/>
                  <a:buChar char=""/>
                  <a:defRPr sz="1600"/>
                </a:lvl5pPr>
                <a:lvl6pPr marL="1737360" indent="-182880">
                  <a:spcBef>
                    <a:spcPct val="20000"/>
                  </a:spcBef>
                  <a:buClr>
                    <a:schemeClr val="accent1"/>
                  </a:buClr>
                  <a:buChar char="•"/>
                  <a:defRPr sz="1600">
                    <a:solidFill>
                      <a:schemeClr val="tx2"/>
                    </a:solidFill>
                  </a:defRPr>
                </a:lvl6pPr>
                <a:lvl7pPr marL="2011680" indent="-182880">
                  <a:spcBef>
                    <a:spcPct val="20000"/>
                  </a:spcBef>
                  <a:buClr>
                    <a:schemeClr val="accent1">
                      <a:tint val="60000"/>
                    </a:schemeClr>
                  </a:buClr>
                  <a:buSzPct val="60000"/>
                  <a:buFont typeface="Wingdings"/>
                  <a:buChar char=""/>
                  <a:defRPr sz="1400" baseline="0">
                    <a:solidFill>
                      <a:schemeClr val="tx2"/>
                    </a:solidFill>
                  </a:defRPr>
                </a:lvl7pPr>
                <a:lvl8pPr marL="2286000" indent="-182880">
                  <a:spcBef>
                    <a:spcPct val="20000"/>
                  </a:spcBef>
                  <a:buClr>
                    <a:schemeClr val="accent2"/>
                  </a:buClr>
                  <a:buChar char="•"/>
                  <a:defRPr sz="1400" cap="small" baseline="0">
                    <a:solidFill>
                      <a:schemeClr val="tx2"/>
                    </a:solidFill>
                  </a:defRPr>
                </a:lvl8pPr>
                <a:lvl9pPr marL="2560320" indent="-182880">
                  <a:spcBef>
                    <a:spcPct val="20000"/>
                  </a:spcBef>
                  <a:buClr>
                    <a:schemeClr val="accent1">
                      <a:shade val="75000"/>
                    </a:schemeClr>
                  </a:buClr>
                  <a:buChar char="•"/>
                  <a:defRPr sz="1400" baseline="0">
                    <a:solidFill>
                      <a:schemeClr val="tx2"/>
                    </a:solidFill>
                  </a:defRPr>
                </a:lvl9pPr>
              </a:lstStyle>
              <a:p>
                <a:pPr marL="0" indent="0">
                  <a:buNone/>
                </a:pPr>
                <a:r>
                  <a:rPr lang="ja-JP" altLang="en-US" dirty="0"/>
                  <a:t>ヒト悪性中皮腫細胞</a:t>
                </a:r>
                <a:endParaRPr lang="en-US" altLang="ja-JP" dirty="0"/>
              </a:p>
              <a:p>
                <a:r>
                  <a:rPr lang="en-US" altLang="ja-JP" dirty="0"/>
                  <a:t>H28</a:t>
                </a:r>
                <a:endParaRPr lang="ja-JP" altLang="en-US" dirty="0"/>
              </a:p>
              <a:p>
                <a:r>
                  <a:rPr lang="en-US" altLang="ja-JP" dirty="0"/>
                  <a:t>H28-T </a:t>
                </a:r>
              </a:p>
            </p:txBody>
          </p:sp>
          <p:sp>
            <p:nvSpPr>
              <p:cNvPr id="60" name="角丸四角形吹き出し 59"/>
              <p:cNvSpPr/>
              <p:nvPr/>
            </p:nvSpPr>
            <p:spPr>
              <a:xfrm>
                <a:off x="3682771" y="2369837"/>
                <a:ext cx="3822339" cy="475197"/>
              </a:xfrm>
              <a:prstGeom prst="wedgeRoundRectCallout">
                <a:avLst>
                  <a:gd name="adj1" fmla="val -47649"/>
                  <a:gd name="adj2" fmla="val 91196"/>
                  <a:gd name="adj3" fmla="val 16667"/>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2200" dirty="0" smtClean="0">
                    <a:solidFill>
                      <a:schemeClr val="tx1"/>
                    </a:solidFill>
                  </a:rPr>
                  <a:t>コネキシンを増やした</a:t>
                </a:r>
                <a:r>
                  <a:rPr lang="en-US" altLang="ja-JP" sz="2200" dirty="0" smtClean="0">
                    <a:solidFill>
                      <a:schemeClr val="tx1"/>
                    </a:solidFill>
                  </a:rPr>
                  <a:t>H28</a:t>
                </a:r>
                <a:r>
                  <a:rPr lang="ja-JP" altLang="en-US" sz="2200" dirty="0" smtClean="0">
                    <a:solidFill>
                      <a:schemeClr val="tx1"/>
                    </a:solidFill>
                  </a:rPr>
                  <a:t>細胞</a:t>
                </a:r>
                <a:endParaRPr lang="ja-JP" altLang="en-US" sz="2200" dirty="0">
                  <a:solidFill>
                    <a:schemeClr val="tx1"/>
                  </a:solidFill>
                </a:endParaRPr>
              </a:p>
            </p:txBody>
          </p:sp>
        </p:grpSp>
        <p:sp>
          <p:nvSpPr>
            <p:cNvPr id="2" name="テキスト ボックス 1"/>
            <p:cNvSpPr txBox="1"/>
            <p:nvPr/>
          </p:nvSpPr>
          <p:spPr>
            <a:xfrm>
              <a:off x="2700026" y="1332504"/>
              <a:ext cx="3727376" cy="584875"/>
            </a:xfrm>
            <a:prstGeom prst="rect">
              <a:avLst/>
            </a:prstGeom>
            <a:noFill/>
          </p:spPr>
          <p:txBody>
            <a:bodyPr wrap="square">
              <a:spAutoFit/>
            </a:bodyPr>
            <a:lstStyle/>
            <a:p>
              <a:pPr algn="ctr">
                <a:defRPr/>
              </a:pPr>
              <a:r>
                <a:rPr lang="ja-JP" altLang="en-US" sz="3200" b="1" dirty="0" smtClean="0">
                  <a:latin typeface="+mn-lt"/>
                </a:rPr>
                <a:t>＜用いる細胞＞</a:t>
              </a:r>
              <a:endParaRPr lang="ja-JP" altLang="en-US" sz="3200" b="1" dirty="0">
                <a:latin typeface="+mn-lt"/>
              </a:endParaRPr>
            </a:p>
          </p:txBody>
        </p:sp>
      </p:grpSp>
      <p:sp>
        <p:nvSpPr>
          <p:cNvPr id="15" name="テキスト ボックス 14"/>
          <p:cNvSpPr txBox="1"/>
          <p:nvPr/>
        </p:nvSpPr>
        <p:spPr bwMode="auto">
          <a:xfrm>
            <a:off x="2870436" y="4034359"/>
            <a:ext cx="3386262" cy="584775"/>
          </a:xfrm>
          <a:prstGeom prst="rect">
            <a:avLst/>
          </a:prstGeom>
          <a:noFill/>
        </p:spPr>
        <p:txBody>
          <a:bodyPr wrap="square">
            <a:spAutoFit/>
          </a:bodyPr>
          <a:lstStyle/>
          <a:p>
            <a:pPr algn="ctr">
              <a:defRPr/>
            </a:pPr>
            <a:r>
              <a:rPr lang="ja-JP" altLang="en-US" sz="3200" b="1" dirty="0" smtClean="0">
                <a:latin typeface="+mn-lt"/>
              </a:rPr>
              <a:t>＜実験方法＞</a:t>
            </a:r>
            <a:endParaRPr lang="ja-JP" altLang="en-US" sz="3200" b="1" dirty="0">
              <a:latin typeface="+mn-lt"/>
            </a:endParaRPr>
          </a:p>
        </p:txBody>
      </p:sp>
      <p:sp>
        <p:nvSpPr>
          <p:cNvPr id="11" name="タイトル 1"/>
          <p:cNvSpPr>
            <a:spLocks noGrp="1"/>
          </p:cNvSpPr>
          <p:nvPr>
            <p:ph type="title"/>
          </p:nvPr>
        </p:nvSpPr>
        <p:spPr>
          <a:xfrm>
            <a:off x="457200" y="274638"/>
            <a:ext cx="7467600" cy="634082"/>
          </a:xfrm>
        </p:spPr>
        <p:txBody>
          <a:bodyPr>
            <a:noAutofit/>
          </a:bodyPr>
          <a:lstStyle/>
          <a:p>
            <a:r>
              <a:rPr kumimoji="1" lang="ja-JP" altLang="en-US" sz="4000" dirty="0" smtClean="0">
                <a:solidFill>
                  <a:schemeClr val="tx1"/>
                </a:solidFill>
              </a:rPr>
              <a:t>本日の実験内容</a:t>
            </a:r>
            <a:endParaRPr kumimoji="1" lang="ja-JP" altLang="en-US" sz="4000" dirty="0">
              <a:solidFill>
                <a:schemeClr val="tx1"/>
              </a:solidFill>
            </a:endParaRPr>
          </a:p>
        </p:txBody>
      </p:sp>
      <p:sp>
        <p:nvSpPr>
          <p:cNvPr id="12" name="テキスト ボックス 11"/>
          <p:cNvSpPr txBox="1"/>
          <p:nvPr/>
        </p:nvSpPr>
        <p:spPr>
          <a:xfrm>
            <a:off x="419405" y="1196752"/>
            <a:ext cx="8305190" cy="565146"/>
          </a:xfrm>
          <a:prstGeom prst="rect">
            <a:avLst/>
          </a:prstGeom>
          <a:solidFill>
            <a:srgbClr val="FFC000"/>
          </a:solidFill>
          <a:ln>
            <a:solidFill>
              <a:schemeClr val="accent1"/>
            </a:solidFill>
          </a:ln>
        </p:spPr>
        <p:style>
          <a:lnRef idx="1">
            <a:schemeClr val="accent5"/>
          </a:lnRef>
          <a:fillRef idx="3">
            <a:schemeClr val="accent5"/>
          </a:fillRef>
          <a:effectRef idx="2">
            <a:schemeClr val="accent5"/>
          </a:effectRef>
          <a:fontRef idx="minor">
            <a:schemeClr val="lt1"/>
          </a:fontRef>
        </p:style>
        <p:txBody>
          <a:bodyPr wrap="square" lIns="36000" tIns="36000" rIns="36000" bIns="36000">
            <a:spAutoFit/>
          </a:bodyPr>
          <a:lstStyle/>
          <a:p>
            <a:pPr algn="ctr">
              <a:defRPr/>
            </a:pPr>
            <a:r>
              <a:rPr lang="ja-JP" altLang="en-US" sz="3200" b="1" dirty="0" smtClean="0">
                <a:solidFill>
                  <a:schemeClr val="tx1"/>
                </a:solidFill>
              </a:rPr>
              <a:t>悪性中皮腫細胞のギャップ結合の機能を調べる</a:t>
            </a:r>
            <a:endParaRPr lang="ja-JP" altLang="en-US" sz="3200" b="1" dirty="0">
              <a:solidFill>
                <a:schemeClr val="tx1"/>
              </a:solidFill>
            </a:endParaRPr>
          </a:p>
        </p:txBody>
      </p:sp>
      <p:sp>
        <p:nvSpPr>
          <p:cNvPr id="14" name="テキスト ボックス 6"/>
          <p:cNvSpPr txBox="1">
            <a:spLocks noChangeArrowheads="1"/>
          </p:cNvSpPr>
          <p:nvPr/>
        </p:nvSpPr>
        <p:spPr bwMode="auto">
          <a:xfrm>
            <a:off x="1669547" y="4379039"/>
            <a:ext cx="4491042" cy="1354217"/>
          </a:xfrm>
          <a:prstGeom prst="rect">
            <a:avLst/>
          </a:prstGeom>
        </p:spPr>
        <p:txBody>
          <a:bodyPr vert="horz">
            <a:noAutofit/>
          </a:bodyPr>
          <a:lstStyle>
            <a:defPPr>
              <a:defRPr lang="ja-JP"/>
            </a:defPPr>
            <a:lvl1pPr marL="274320" indent="-274320">
              <a:spcBef>
                <a:spcPts val="600"/>
              </a:spcBef>
              <a:buClr>
                <a:schemeClr val="accent1"/>
              </a:buClr>
              <a:buSzPct val="70000"/>
              <a:buFont typeface="Wingdings"/>
              <a:buChar char=""/>
              <a:defRPr sz="2400"/>
            </a:lvl1pPr>
            <a:lvl2pPr marL="640080" indent="-274320">
              <a:spcBef>
                <a:spcPct val="20000"/>
              </a:spcBef>
              <a:buClr>
                <a:schemeClr val="accent1"/>
              </a:buClr>
              <a:buSzPct val="80000"/>
              <a:buFont typeface="Wingdings 2"/>
              <a:buChar char=""/>
              <a:defRPr sz="2100"/>
            </a:lvl2pPr>
            <a:lvl3pPr indent="-182880">
              <a:spcBef>
                <a:spcPct val="20000"/>
              </a:spcBef>
              <a:buClr>
                <a:schemeClr val="accent1">
                  <a:shade val="75000"/>
                </a:schemeClr>
              </a:buClr>
              <a:buSzPct val="60000"/>
              <a:buFont typeface="Wingdings"/>
              <a:buChar char=""/>
            </a:lvl3pPr>
            <a:lvl4pPr marL="1188720" indent="-182880">
              <a:spcBef>
                <a:spcPct val="20000"/>
              </a:spcBef>
              <a:buClr>
                <a:schemeClr val="accent1">
                  <a:tint val="60000"/>
                </a:schemeClr>
              </a:buClr>
              <a:buSzPct val="60000"/>
              <a:buFont typeface="Wingdings"/>
              <a:buChar char=""/>
            </a:lvl4pPr>
            <a:lvl5pPr marL="1463040" indent="-182880">
              <a:spcBef>
                <a:spcPct val="20000"/>
              </a:spcBef>
              <a:buClr>
                <a:schemeClr val="accent2">
                  <a:tint val="60000"/>
                </a:schemeClr>
              </a:buClr>
              <a:buSzPct val="68000"/>
              <a:buFont typeface="Wingdings 2"/>
              <a:buChar char=""/>
              <a:defRPr sz="1600"/>
            </a:lvl5pPr>
            <a:lvl6pPr marL="1737360" indent="-182880">
              <a:spcBef>
                <a:spcPct val="20000"/>
              </a:spcBef>
              <a:buClr>
                <a:schemeClr val="accent1"/>
              </a:buClr>
              <a:buChar char="•"/>
              <a:defRPr sz="1600">
                <a:solidFill>
                  <a:schemeClr val="tx2"/>
                </a:solidFill>
              </a:defRPr>
            </a:lvl6pPr>
            <a:lvl7pPr marL="2011680" indent="-182880">
              <a:spcBef>
                <a:spcPct val="20000"/>
              </a:spcBef>
              <a:buClr>
                <a:schemeClr val="accent1">
                  <a:tint val="60000"/>
                </a:schemeClr>
              </a:buClr>
              <a:buSzPct val="60000"/>
              <a:buFont typeface="Wingdings"/>
              <a:buChar char=""/>
              <a:defRPr sz="1400" baseline="0">
                <a:solidFill>
                  <a:schemeClr val="tx2"/>
                </a:solidFill>
              </a:defRPr>
            </a:lvl7pPr>
            <a:lvl8pPr marL="2286000" indent="-182880">
              <a:spcBef>
                <a:spcPct val="20000"/>
              </a:spcBef>
              <a:buClr>
                <a:schemeClr val="accent2"/>
              </a:buClr>
              <a:buChar char="•"/>
              <a:defRPr sz="1400" cap="small" baseline="0">
                <a:solidFill>
                  <a:schemeClr val="tx2"/>
                </a:solidFill>
              </a:defRPr>
            </a:lvl8pPr>
            <a:lvl9pPr marL="2560320" indent="-182880">
              <a:spcBef>
                <a:spcPct val="20000"/>
              </a:spcBef>
              <a:buClr>
                <a:schemeClr val="accent1">
                  <a:shade val="75000"/>
                </a:schemeClr>
              </a:buClr>
              <a:buChar char="•"/>
              <a:defRPr sz="1400" baseline="0">
                <a:solidFill>
                  <a:schemeClr val="tx2"/>
                </a:solidFill>
              </a:defRPr>
            </a:lvl9pPr>
          </a:lstStyle>
          <a:p>
            <a:pPr marL="0" indent="0">
              <a:buNone/>
            </a:pPr>
            <a:endParaRPr lang="ja-JP" altLang="en-US" dirty="0"/>
          </a:p>
          <a:p>
            <a:r>
              <a:rPr lang="en-US" altLang="ja-JP" dirty="0" smtClean="0"/>
              <a:t>Scrape-loading assay </a:t>
            </a:r>
            <a:endParaRPr lang="en-US" altLang="ja-JP" dirty="0"/>
          </a:p>
        </p:txBody>
      </p:sp>
    </p:spTree>
    <p:extLst>
      <p:ext uri="{BB962C8B-B14F-4D97-AF65-F5344CB8AC3E}">
        <p14:creationId xmlns:p14="http://schemas.microsoft.com/office/powerpoint/2010/main" val="2406852099"/>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57200" y="44624"/>
            <a:ext cx="7467600" cy="634082"/>
          </a:xfrm>
        </p:spPr>
        <p:txBody>
          <a:bodyPr>
            <a:noAutofit/>
          </a:bodyPr>
          <a:lstStyle/>
          <a:p>
            <a:pPr lvl="0">
              <a:spcBef>
                <a:spcPts val="0"/>
              </a:spcBef>
            </a:pPr>
            <a:r>
              <a:rPr lang="en-US" altLang="ja-JP" sz="4000" cap="none" dirty="0">
                <a:solidFill>
                  <a:prstClr val="black"/>
                </a:solidFill>
                <a:cs typeface="+mn-cs"/>
              </a:rPr>
              <a:t>Scrape-loading assay </a:t>
            </a:r>
            <a:endParaRPr kumimoji="1" lang="ja-JP" altLang="en-US" sz="7200" dirty="0">
              <a:solidFill>
                <a:schemeClr val="tx1"/>
              </a:solidFill>
              <a:latin typeface="+mn-lt"/>
            </a:endParaRPr>
          </a:p>
        </p:txBody>
      </p:sp>
      <p:sp>
        <p:nvSpPr>
          <p:cNvPr id="28" name="テキスト ボックス 27"/>
          <p:cNvSpPr txBox="1"/>
          <p:nvPr/>
        </p:nvSpPr>
        <p:spPr>
          <a:xfrm>
            <a:off x="5403274" y="3820639"/>
            <a:ext cx="3291840" cy="2057862"/>
          </a:xfrm>
          <a:prstGeom prst="rect">
            <a:avLst/>
          </a:prstGeom>
          <a:noFill/>
          <a:ln w="25400">
            <a:solidFill>
              <a:schemeClr val="accent1"/>
            </a:solidFill>
            <a:prstDash val="sysDash"/>
          </a:ln>
        </p:spPr>
        <p:txBody>
          <a:bodyPr wrap="square" lIns="36000" tIns="72000" rIns="0" rtlCol="0">
            <a:spAutoFit/>
          </a:bodyPr>
          <a:lstStyle/>
          <a:p>
            <a:r>
              <a:rPr kumimoji="1" lang="en-US" altLang="ja-JP" dirty="0" smtClean="0">
                <a:latin typeface="+mn-lt"/>
              </a:rPr>
              <a:t>1. </a:t>
            </a:r>
            <a:r>
              <a:rPr lang="en-US" altLang="ja-JP" dirty="0" smtClean="0">
                <a:latin typeface="+mn-lt"/>
              </a:rPr>
              <a:t>PBS</a:t>
            </a:r>
            <a:r>
              <a:rPr lang="ja-JP" altLang="en-US" dirty="0" smtClean="0">
                <a:latin typeface="+mn-lt"/>
              </a:rPr>
              <a:t>で</a:t>
            </a:r>
            <a:r>
              <a:rPr lang="en-US" altLang="ja-JP" dirty="0" smtClean="0">
                <a:latin typeface="+mn-lt"/>
              </a:rPr>
              <a:t>2</a:t>
            </a:r>
            <a:r>
              <a:rPr lang="ja-JP" altLang="en-US" dirty="0" smtClean="0">
                <a:latin typeface="+mn-lt"/>
              </a:rPr>
              <a:t>回洗浄する</a:t>
            </a:r>
            <a:endParaRPr lang="en-US" altLang="ja-JP" dirty="0" smtClean="0">
              <a:latin typeface="+mn-lt"/>
            </a:endParaRPr>
          </a:p>
          <a:p>
            <a:r>
              <a:rPr lang="en-US" altLang="ja-JP" dirty="0" smtClean="0">
                <a:latin typeface="+mn-lt"/>
              </a:rPr>
              <a:t>2. </a:t>
            </a:r>
            <a:r>
              <a:rPr lang="ja-JP" altLang="en-US" dirty="0" smtClean="0">
                <a:latin typeface="+mn-lt"/>
              </a:rPr>
              <a:t>蛍光色素液を加える</a:t>
            </a:r>
            <a:endParaRPr lang="en-US" altLang="ja-JP" dirty="0" smtClean="0">
              <a:latin typeface="+mn-lt"/>
            </a:endParaRPr>
          </a:p>
          <a:p>
            <a:r>
              <a:rPr lang="en-US" altLang="ja-JP" dirty="0" smtClean="0">
                <a:latin typeface="+mn-lt"/>
              </a:rPr>
              <a:t>3. </a:t>
            </a:r>
            <a:r>
              <a:rPr lang="ja-JP" altLang="en-US" dirty="0" smtClean="0">
                <a:latin typeface="+mn-lt"/>
              </a:rPr>
              <a:t>カミソリで線を引く</a:t>
            </a:r>
            <a:endParaRPr lang="en-US" altLang="ja-JP" dirty="0" smtClean="0">
              <a:latin typeface="+mn-lt"/>
            </a:endParaRPr>
          </a:p>
          <a:p>
            <a:r>
              <a:rPr lang="en-US" altLang="ja-JP" dirty="0">
                <a:latin typeface="+mn-lt"/>
              </a:rPr>
              <a:t>4</a:t>
            </a:r>
            <a:r>
              <a:rPr lang="en-US" altLang="ja-JP" dirty="0" smtClean="0">
                <a:latin typeface="+mn-lt"/>
              </a:rPr>
              <a:t>. 3</a:t>
            </a:r>
            <a:r>
              <a:rPr lang="ja-JP" altLang="en-US" dirty="0" smtClean="0">
                <a:latin typeface="+mn-lt"/>
              </a:rPr>
              <a:t>分後に</a:t>
            </a:r>
            <a:r>
              <a:rPr lang="en-US" altLang="ja-JP" dirty="0" smtClean="0">
                <a:latin typeface="+mn-lt"/>
              </a:rPr>
              <a:t>PBS</a:t>
            </a:r>
            <a:r>
              <a:rPr lang="ja-JP" altLang="en-US" dirty="0" smtClean="0">
                <a:latin typeface="+mn-lt"/>
              </a:rPr>
              <a:t>で</a:t>
            </a:r>
            <a:r>
              <a:rPr lang="en-US" altLang="ja-JP" dirty="0" smtClean="0">
                <a:latin typeface="+mn-lt"/>
              </a:rPr>
              <a:t>3</a:t>
            </a:r>
            <a:r>
              <a:rPr lang="ja-JP" altLang="en-US" dirty="0" smtClean="0">
                <a:latin typeface="+mn-lt"/>
              </a:rPr>
              <a:t>回洗浄する </a:t>
            </a:r>
            <a:endParaRPr lang="en-US" altLang="ja-JP" dirty="0">
              <a:latin typeface="+mn-lt"/>
            </a:endParaRPr>
          </a:p>
          <a:p>
            <a:r>
              <a:rPr lang="en-US" altLang="ja-JP" dirty="0">
                <a:latin typeface="+mn-lt"/>
              </a:rPr>
              <a:t>5</a:t>
            </a:r>
            <a:r>
              <a:rPr kumimoji="1" lang="en-US" altLang="ja-JP" dirty="0" smtClean="0">
                <a:latin typeface="+mn-lt"/>
              </a:rPr>
              <a:t>. </a:t>
            </a:r>
            <a:r>
              <a:rPr lang="ja-JP" altLang="en-US" dirty="0" smtClean="0">
                <a:latin typeface="+mn-lt"/>
              </a:rPr>
              <a:t>細胞固定液を加えて</a:t>
            </a:r>
            <a:r>
              <a:rPr lang="en-US" altLang="ja-JP" dirty="0" smtClean="0">
                <a:latin typeface="+mn-lt"/>
              </a:rPr>
              <a:t>1</a:t>
            </a:r>
            <a:r>
              <a:rPr lang="ja-JP" altLang="en-US" dirty="0" smtClean="0">
                <a:latin typeface="+mn-lt"/>
              </a:rPr>
              <a:t>分間</a:t>
            </a:r>
            <a:r>
              <a:rPr lang="ja-JP" altLang="en-US" dirty="0">
                <a:latin typeface="+mn-lt"/>
              </a:rPr>
              <a:t>置く</a:t>
            </a:r>
            <a:endParaRPr kumimoji="1" lang="en-US" altLang="ja-JP" dirty="0" smtClean="0">
              <a:latin typeface="+mn-lt"/>
            </a:endParaRPr>
          </a:p>
          <a:p>
            <a:r>
              <a:rPr lang="en-US" altLang="ja-JP" dirty="0">
                <a:latin typeface="+mn-lt"/>
              </a:rPr>
              <a:t>6</a:t>
            </a:r>
            <a:r>
              <a:rPr lang="en-US" altLang="ja-JP" dirty="0" smtClean="0">
                <a:latin typeface="+mn-lt"/>
              </a:rPr>
              <a:t>. PBS</a:t>
            </a:r>
            <a:r>
              <a:rPr lang="ja-JP" altLang="en-US" dirty="0" smtClean="0">
                <a:latin typeface="+mn-lt"/>
              </a:rPr>
              <a:t>を加えて</a:t>
            </a:r>
            <a:r>
              <a:rPr lang="ja-JP" altLang="en-US" b="1" dirty="0" smtClean="0">
                <a:solidFill>
                  <a:srgbClr val="FF0000"/>
                </a:solidFill>
                <a:latin typeface="+mn-lt"/>
              </a:rPr>
              <a:t>蛍光顕微鏡</a:t>
            </a:r>
            <a:r>
              <a:rPr lang="ja-JP" altLang="en-US" dirty="0" smtClean="0">
                <a:latin typeface="+mn-lt"/>
              </a:rPr>
              <a:t>で</a:t>
            </a:r>
            <a:endParaRPr lang="en-US" altLang="ja-JP" dirty="0" smtClean="0">
              <a:latin typeface="+mn-lt"/>
            </a:endParaRPr>
          </a:p>
          <a:p>
            <a:r>
              <a:rPr lang="ja-JP" altLang="en-US" dirty="0"/>
              <a:t>　</a:t>
            </a:r>
            <a:r>
              <a:rPr lang="ja-JP" altLang="en-US" dirty="0" smtClean="0"/>
              <a:t>　</a:t>
            </a:r>
            <a:r>
              <a:rPr lang="ja-JP" altLang="en-US" dirty="0"/>
              <a:t>観察する </a:t>
            </a:r>
            <a:r>
              <a:rPr lang="ja-JP" altLang="en-US" dirty="0" smtClean="0">
                <a:latin typeface="+mn-lt"/>
              </a:rPr>
              <a:t>　　　　　　　　</a:t>
            </a:r>
            <a:endParaRPr lang="en-US" altLang="ja-JP" dirty="0">
              <a:latin typeface="+mn-lt"/>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762" y="696071"/>
            <a:ext cx="7754784" cy="5383235"/>
          </a:xfrm>
          <a:prstGeom prst="rect">
            <a:avLst/>
          </a:prstGeom>
        </p:spPr>
      </p:pic>
      <p:sp>
        <p:nvSpPr>
          <p:cNvPr id="6" name="テキスト ボックス 5"/>
          <p:cNvSpPr txBox="1"/>
          <p:nvPr/>
        </p:nvSpPr>
        <p:spPr>
          <a:xfrm>
            <a:off x="899592" y="6123731"/>
            <a:ext cx="6984776" cy="672867"/>
          </a:xfrm>
          <a:prstGeom prst="rect">
            <a:avLst/>
          </a:prstGeom>
          <a:noFill/>
          <a:ln w="25400">
            <a:solidFill>
              <a:schemeClr val="tx1"/>
            </a:solidFill>
            <a:prstDash val="solid"/>
          </a:ln>
        </p:spPr>
        <p:txBody>
          <a:bodyPr wrap="square" lIns="36000" tIns="72000" rIns="0" rtlCol="0">
            <a:spAutoFit/>
          </a:bodyPr>
          <a:lstStyle/>
          <a:p>
            <a:r>
              <a:rPr lang="ja-JP" altLang="en-US" dirty="0">
                <a:effectLst>
                  <a:glow rad="228600">
                    <a:schemeClr val="accent4">
                      <a:satMod val="175000"/>
                      <a:alpha val="40000"/>
                    </a:schemeClr>
                  </a:glow>
                </a:effectLst>
              </a:rPr>
              <a:t>黄色</a:t>
            </a:r>
            <a:r>
              <a:rPr lang="ja-JP" altLang="en-US" dirty="0"/>
              <a:t>の</a:t>
            </a:r>
            <a:r>
              <a:rPr lang="ja-JP" altLang="en-US" dirty="0" smtClean="0"/>
              <a:t>細胞</a:t>
            </a:r>
            <a:r>
              <a:rPr lang="ja-JP" altLang="en-US" dirty="0"/>
              <a:t>（</a:t>
            </a:r>
            <a:r>
              <a:rPr lang="ja-JP" altLang="en-US" dirty="0" smtClean="0"/>
              <a:t>赤＋緑の共局在）→カミソリで傷つけられた一層目の細胞</a:t>
            </a:r>
            <a:endParaRPr lang="en-US" altLang="ja-JP" dirty="0" smtClean="0"/>
          </a:p>
          <a:p>
            <a:r>
              <a:rPr lang="ja-JP" altLang="en-US" dirty="0" smtClean="0">
                <a:effectLst>
                  <a:glow rad="228600">
                    <a:srgbClr val="92D050">
                      <a:alpha val="40000"/>
                    </a:srgbClr>
                  </a:glow>
                </a:effectLst>
                <a:latin typeface="+mn-lt"/>
              </a:rPr>
              <a:t>緑色</a:t>
            </a:r>
            <a:r>
              <a:rPr lang="ja-JP" altLang="en-US" dirty="0" smtClean="0">
                <a:latin typeface="+mn-lt"/>
              </a:rPr>
              <a:t>の細胞→ギャップ結合で連結した細胞同士</a:t>
            </a:r>
            <a:endParaRPr lang="en-US" altLang="ja-JP" dirty="0" smtClean="0">
              <a:latin typeface="+mn-lt"/>
            </a:endParaRPr>
          </a:p>
        </p:txBody>
      </p:sp>
    </p:spTree>
    <p:extLst>
      <p:ext uri="{BB962C8B-B14F-4D97-AF65-F5344CB8AC3E}">
        <p14:creationId xmlns:p14="http://schemas.microsoft.com/office/powerpoint/2010/main" val="26384866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スパイス">
  <a:themeElements>
    <a:clrScheme name="スパイス">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ユーザー定義 1">
      <a:majorFont>
        <a:latin typeface="Arial"/>
        <a:ea typeface="ＭＳ Ｐゴシック"/>
        <a:cs typeface=""/>
      </a:majorFont>
      <a:minorFont>
        <a:latin typeface="Arial"/>
        <a:ea typeface="ＭＳ Ｐゴシック"/>
        <a:cs typeface=""/>
      </a:minorFont>
    </a:fontScheme>
    <a:fmtScheme name="スパイス">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2723</TotalTime>
  <Words>1743</Words>
  <Application>Microsoft Office PowerPoint</Application>
  <PresentationFormat>画面に合わせる (4:3)</PresentationFormat>
  <Paragraphs>108</Paragraphs>
  <Slides>11</Slides>
  <Notes>10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11</vt:i4>
      </vt:variant>
    </vt:vector>
  </HeadingPairs>
  <TitlesOfParts>
    <vt:vector size="17" baseType="lpstr">
      <vt:lpstr>ＭＳ Ｐゴシック</vt:lpstr>
      <vt:lpstr>Arial</vt:lpstr>
      <vt:lpstr>Calibri</vt:lpstr>
      <vt:lpstr>Wingdings</vt:lpstr>
      <vt:lpstr>Wingdings 2</vt:lpstr>
      <vt:lpstr>スパイス</vt:lpstr>
      <vt:lpstr>ギャップ結合の機能評価</vt:lpstr>
      <vt:lpstr>動物の細胞の構造</vt:lpstr>
      <vt:lpstr>遺伝子が機能を発揮するには？</vt:lpstr>
      <vt:lpstr>遺伝子やタンパク質の異常とがん</vt:lpstr>
      <vt:lpstr>コネキシンとギャップ結合</vt:lpstr>
      <vt:lpstr>PowerPoint プレゼンテーション</vt:lpstr>
      <vt:lpstr>悪性中皮腫とは</vt:lpstr>
      <vt:lpstr>本日の実験内容</vt:lpstr>
      <vt:lpstr>Scrape-loading assay </vt:lpstr>
      <vt:lpstr>蛍光とは</vt:lpstr>
      <vt:lpstr>実験の流れ</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AYAKA</dc:creator>
  <cp:lastModifiedBy>maru</cp:lastModifiedBy>
  <cp:revision>67</cp:revision>
  <dcterms:created xsi:type="dcterms:W3CDTF">2015-07-14T02:07:02Z</dcterms:created>
  <dcterms:modified xsi:type="dcterms:W3CDTF">2016-04-27T01:46:54Z</dcterms:modified>
</cp:coreProperties>
</file>